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0" r:id="rId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5">
          <p15:clr>
            <a:srgbClr val="A4A3A4"/>
          </p15:clr>
        </p15:guide>
        <p15:guide id="2" pos="34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zshad, Mohammad" initials="BM" lastIdx="1" clrIdx="0">
    <p:extLst>
      <p:ext uri="{19B8F6BF-5375-455C-9EA6-DF929625EA0E}">
        <p15:presenceInfo xmlns:p15="http://schemas.microsoft.com/office/powerpoint/2012/main" userId="Bazshad, Mohamm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  <a:srgbClr val="E60000"/>
    <a:srgbClr val="FF3B3B"/>
    <a:srgbClr val="66CCFF"/>
    <a:srgbClr val="9DEDFD"/>
    <a:srgbClr val="FFE5E5"/>
    <a:srgbClr val="FFD5D5"/>
    <a:srgbClr val="B0B014"/>
    <a:srgbClr val="FF9F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6" autoAdjust="0"/>
    <p:restoredTop sz="96122" autoAdjust="0"/>
  </p:normalViewPr>
  <p:slideViewPr>
    <p:cSldViewPr snapToGrid="0">
      <p:cViewPr varScale="1">
        <p:scale>
          <a:sx n="75" d="100"/>
          <a:sy n="75" d="100"/>
        </p:scale>
        <p:origin x="991" y="34"/>
      </p:cViewPr>
      <p:guideLst>
        <p:guide orient="horz" pos="3645"/>
        <p:guide pos="34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96"/>
    </p:cViewPr>
  </p:sorterViewPr>
  <p:notesViewPr>
    <p:cSldViewPr snapToGrid="0">
      <p:cViewPr varScale="1">
        <p:scale>
          <a:sx n="77" d="100"/>
          <a:sy n="77" d="100"/>
        </p:scale>
        <p:origin x="-190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307498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82950" y="9077325"/>
            <a:ext cx="307498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b" anchorCtr="0" compatLnSpc="1">
            <a:prstTxWarp prst="textNoShape">
              <a:avLst/>
            </a:prstTxWarp>
          </a:bodyPr>
          <a:lstStyle>
            <a:lvl1pPr algn="r" defTabSz="990600">
              <a:defRPr sz="1000">
                <a:latin typeface="Arial" charset="0"/>
              </a:defRPr>
            </a:lvl1pPr>
          </a:lstStyle>
          <a:p>
            <a:r>
              <a:rPr lang="de-DE" altLang="de-DE"/>
              <a:t>Thermische Solarenergie </a:t>
            </a:r>
            <a:fld id="{CD8F5B99-D77C-4A00-95FD-3DAB80F1588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564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Arial" charset="0"/>
              </a:defRPr>
            </a:lvl1pPr>
          </a:lstStyle>
          <a:p>
            <a:fld id="{6825CACE-4C53-4440-B7F8-4FBDF68792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8129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2EC68-1A93-420A-A9D6-16B1BDD92C72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430213"/>
            <a:ext cx="4113213" cy="3084512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840163"/>
            <a:ext cx="6153150" cy="5905500"/>
          </a:xfrm>
        </p:spPr>
        <p:txBody>
          <a:bodyPr/>
          <a:lstStyle/>
          <a:p>
            <a:pPr marL="190500" indent="-190500"/>
            <a:r>
              <a:rPr lang="de-DE" altLang="de-DE" dirty="0"/>
              <a:t>Neues Bild</a:t>
            </a:r>
          </a:p>
          <a:p>
            <a:pPr marL="190500" indent="-190500"/>
            <a:r>
              <a:rPr lang="de-DE" altLang="de-DE" dirty="0"/>
              <a:t>Position Überschrift geändert: wieder oben</a:t>
            </a:r>
          </a:p>
          <a:p>
            <a:pPr marL="190500" indent="-190500"/>
            <a:r>
              <a:rPr lang="de-DE" altLang="de-DE" dirty="0"/>
              <a:t>hier fehlt ein Brauchwassermischer, ok, das lasse ich…kommt später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02A3C864-EA7A-4F59-853C-EA36B55793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08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E0DD2ED1-B137-491E-A813-2BCA43391A1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683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EB1A4A45-7449-4F14-ACF3-9C36CA4EB9E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298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54015E8B-8B03-4F6C-AC53-D5164419CB9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445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625D9FF9-3328-45DE-81A9-889B08F786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063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4BDF7511-5539-492E-82DC-DA738496E9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731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39C2413E-1900-445A-86F7-559801FE587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084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173917E5-1ABC-4007-B39D-3440F49C889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846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1D250DB1-B4F4-4F7E-9116-A1E68F3F2D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512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36A0E279-C3E0-4A47-A8F2-B6AFCE2C624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732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Solarthermie </a:t>
            </a:r>
            <a:fld id="{0554E9A2-A3FD-458B-A207-E57A4E0B1CE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769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Master-Titelformat</a:t>
            </a:r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4283075" y="6629400"/>
            <a:ext cx="579438" cy="241300"/>
            <a:chOff x="2698" y="4176"/>
            <a:chExt cx="365" cy="152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698" y="4176"/>
              <a:ext cx="36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1000" b="1">
                  <a:latin typeface="Colonna MT" pitchFamily="82" charset="0"/>
                </a:rPr>
                <a:t>a d a m</a:t>
              </a: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2874" y="4226"/>
              <a:ext cx="12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2755" y="4227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755" y="4296"/>
              <a:ext cx="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624638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j-lt"/>
              </a:defRPr>
            </a:lvl1pPr>
          </a:lstStyle>
          <a:p>
            <a:r>
              <a:rPr lang="de-DE" altLang="de-DE"/>
              <a:t>Solarthermie </a:t>
            </a:r>
            <a:fld id="{5CABE331-7D1C-4FB2-A858-1CB58F8E850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3" Type="http://schemas.microsoft.com/office/2017/06/relationships/model3d" Target="../media/model3d1.glb"/><Relationship Id="rId21" Type="http://schemas.openxmlformats.org/officeDocument/2006/relationships/image" Target="../media/image11.sv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80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17/06/relationships/model3d" Target="../media/model3d2.glb"/><Relationship Id="rId11" Type="http://schemas.microsoft.com/office/2017/06/relationships/model3d" Target="../media/model3d3.glb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3.png"/><Relationship Id="rId28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6.png"/><Relationship Id="rId22" Type="http://schemas.openxmlformats.org/officeDocument/2006/relationships/image" Target="../media/image12.png"/><Relationship Id="rId27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63B82498-F5F0-40D9-B9FD-47A67F533051}"/>
              </a:ext>
            </a:extLst>
          </p:cNvPr>
          <p:cNvSpPr txBox="1"/>
          <p:nvPr/>
        </p:nvSpPr>
        <p:spPr>
          <a:xfrm>
            <a:off x="169440" y="4318671"/>
            <a:ext cx="31836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Die Solarbeladung stoppt bei fehlender Sonneneinstrahlung.</a:t>
            </a:r>
            <a:endParaRPr lang="de-DE" sz="1800" dirty="0">
              <a:latin typeface="+mj-lt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C056407-CC6F-47DF-877B-1043DE61D1A5}"/>
              </a:ext>
            </a:extLst>
          </p:cNvPr>
          <p:cNvSpPr txBox="1"/>
          <p:nvPr/>
        </p:nvSpPr>
        <p:spPr>
          <a:xfrm>
            <a:off x="159622" y="4070719"/>
            <a:ext cx="291560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Bei zu niedriger Raumtemperatur bedient der Wärmeerzeuger nun wieder den Heizungskreislauf.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32822F-599F-4860-BFEC-51AC7DD865C6}"/>
              </a:ext>
            </a:extLst>
          </p:cNvPr>
          <p:cNvSpPr txBox="1"/>
          <p:nvPr/>
        </p:nvSpPr>
        <p:spPr>
          <a:xfrm>
            <a:off x="162227" y="5212661"/>
            <a:ext cx="29732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Wenn z.B. geduscht wird, beginnt eine Warmwasserentnahme.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9233FC9-316C-4E96-AEE1-573528228BC9}"/>
              </a:ext>
            </a:extLst>
          </p:cNvPr>
          <p:cNvSpPr txBox="1"/>
          <p:nvPr/>
        </p:nvSpPr>
        <p:spPr>
          <a:xfrm>
            <a:off x="167855" y="5405054"/>
            <a:ext cx="291560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Der untere Teil des Warmwasserspeichers bleibt kühl zurück und steht für die nächste Solarbeladung bereit.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CFA14BF-40FC-489A-A84E-36D628721627}"/>
              </a:ext>
            </a:extLst>
          </p:cNvPr>
          <p:cNvSpPr txBox="1"/>
          <p:nvPr/>
        </p:nvSpPr>
        <p:spPr>
          <a:xfrm>
            <a:off x="162227" y="2620424"/>
            <a:ext cx="302717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Ist der Kollektorsensor heißer als der Speichersensor, startet der Regler (∆T) die Pumpe.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Die Solarbeladung des Speichers beginnt. </a:t>
            </a:r>
          </a:p>
        </p:txBody>
      </p:sp>
      <p:sp>
        <p:nvSpPr>
          <p:cNvPr id="234" name="Textfeld 233">
            <a:extLst>
              <a:ext uri="{FF2B5EF4-FFF2-40B4-BE49-F238E27FC236}">
                <a16:creationId xmlns:a16="http://schemas.microsoft.com/office/drawing/2014/main" id="{0E82FE44-F881-4DBC-97AD-E964338CC282}"/>
              </a:ext>
            </a:extLst>
          </p:cNvPr>
          <p:cNvSpPr txBox="1"/>
          <p:nvPr/>
        </p:nvSpPr>
        <p:spPr>
          <a:xfrm>
            <a:off x="160638" y="2683852"/>
            <a:ext cx="310500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Wenn die obere Speicherhälfte bis zum Sensor durchwärmt ist, stoppt der Wärmeerzeuger die Speicherbeladung.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942B84D-DF0A-44C2-B9E9-6A6DAA417296}"/>
              </a:ext>
            </a:extLst>
          </p:cNvPr>
          <p:cNvSpPr txBox="1"/>
          <p:nvPr/>
        </p:nvSpPr>
        <p:spPr>
          <a:xfrm>
            <a:off x="158564" y="1907539"/>
            <a:ext cx="31112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charset="0"/>
              </a:rPr>
              <a:t>Die Sonne erwärmt das Kollektorfeld.</a:t>
            </a:r>
            <a:endParaRPr lang="de-DE" dirty="0"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2CD1E6C-CC6E-4916-9678-72EB214CF1B6}"/>
              </a:ext>
            </a:extLst>
          </p:cNvPr>
          <p:cNvSpPr txBox="1"/>
          <p:nvPr/>
        </p:nvSpPr>
        <p:spPr>
          <a:xfrm>
            <a:off x="167855" y="1582632"/>
            <a:ext cx="31445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Wird der Speicher zu kalt, heizt der Wärmeerzeuger zu.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43" name="3D-Modell 142" descr="Wolke">
                <a:extLst>
                  <a:ext uri="{FF2B5EF4-FFF2-40B4-BE49-F238E27FC236}">
                    <a16:creationId xmlns:a16="http://schemas.microsoft.com/office/drawing/2014/main" id="{BE648E36-532B-4714-8550-10B49CFB9B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2854027"/>
                  </p:ext>
                </p:extLst>
              </p:nvPr>
            </p:nvGraphicFramePr>
            <p:xfrm>
              <a:off x="7913006" y="-160875"/>
              <a:ext cx="1529159" cy="99727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529159" cy="997278"/>
                    </a:xfrm>
                    <a:prstGeom prst="rect">
                      <a:avLst/>
                    </a:prstGeom>
                  </am3d:spPr>
                  <am3d:camera>
                    <am3d:pos x="0" y="0" z="6593000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072774" d="1000000"/>
                    <am3d:preTrans dx="983301" dy="-9956585" dz="-601184"/>
                    <am3d:scale>
                      <am3d:sx n="1000000" d="1000000"/>
                      <am3d:sy n="1000000" d="1000000"/>
                      <am3d:sz n="1000000" d="1000000"/>
                    </am3d:scale>
                    <am3d:rot ax="-9178694" ay="1264067" az="-10176671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02304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3" name="3D-Modell 142" descr="Wolke">
                <a:extLst>
                  <a:ext uri="{FF2B5EF4-FFF2-40B4-BE49-F238E27FC236}">
                    <a16:creationId xmlns:a16="http://schemas.microsoft.com/office/drawing/2014/main" id="{BE648E36-532B-4714-8550-10B49CFB9B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3006" y="-160875"/>
                <a:ext cx="1529159" cy="997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3D-Modell 5" descr="Sonne">
                <a:extLst>
                  <a:ext uri="{FF2B5EF4-FFF2-40B4-BE49-F238E27FC236}">
                    <a16:creationId xmlns:a16="http://schemas.microsoft.com/office/drawing/2014/main" id="{3D296DE8-DBBE-4C9E-AA46-C8FF3EB250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9189140"/>
                  </p:ext>
                </p:extLst>
              </p:nvPr>
            </p:nvGraphicFramePr>
            <p:xfrm>
              <a:off x="7938000" y="41031"/>
              <a:ext cx="1178199" cy="1135968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178199" cy="1135968"/>
                    </a:xfrm>
                    <a:prstGeom prst="rect">
                      <a:avLst/>
                    </a:prstGeom>
                  </am3d:spPr>
                  <am3d:camera>
                    <am3d:pos x="0" y="0" z="7193094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60073" d="1000000"/>
                    <am3d:preTrans dx="3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731549" ay="-947076" az="-511543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80319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-Modell 5" descr="Sonne">
                <a:extLst>
                  <a:ext uri="{FF2B5EF4-FFF2-40B4-BE49-F238E27FC236}">
                    <a16:creationId xmlns:a16="http://schemas.microsoft.com/office/drawing/2014/main" id="{3D296DE8-DBBE-4C9E-AA46-C8FF3EB250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38000" y="41031"/>
                <a:ext cx="1178199" cy="1135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22" name="3D-Modell 321" descr="Wolke">
                <a:extLst>
                  <a:ext uri="{FF2B5EF4-FFF2-40B4-BE49-F238E27FC236}">
                    <a16:creationId xmlns:a16="http://schemas.microsoft.com/office/drawing/2014/main" id="{F3D1114E-03BA-410A-9471-308EF864E1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8284392"/>
                  </p:ext>
                </p:extLst>
              </p:nvPr>
            </p:nvGraphicFramePr>
            <p:xfrm>
              <a:off x="7801019" y="-122433"/>
              <a:ext cx="1529160" cy="99727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529160" cy="997276"/>
                    </a:xfrm>
                    <a:prstGeom prst="rect">
                      <a:avLst/>
                    </a:prstGeom>
                  </am3d:spPr>
                  <am3d:camera>
                    <am3d:pos x="0" y="0" z="6593000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072774" d="1000000"/>
                    <am3d:preTrans dx="983301" dy="-9956585" dz="-601184"/>
                    <am3d:scale>
                      <am3d:sx n="1000000" d="1000000"/>
                      <am3d:sy n="1000000" d="1000000"/>
                      <am3d:sz n="1000000" d="1000000"/>
                    </am3d:scale>
                    <am3d:rot ax="-9178695" ay="1264067" az="-10176671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202304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2" name="3D-Modell 321" descr="Wolke">
                <a:extLst>
                  <a:ext uri="{FF2B5EF4-FFF2-40B4-BE49-F238E27FC236}">
                    <a16:creationId xmlns:a16="http://schemas.microsoft.com/office/drawing/2014/main" id="{F3D1114E-03BA-410A-9471-308EF864E1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01019" y="-122433"/>
                <a:ext cx="1529160" cy="997276"/>
              </a:xfrm>
              <a:prstGeom prst="rect">
                <a:avLst/>
              </a:prstGeom>
            </p:spPr>
          </p:pic>
        </mc:Fallback>
      </mc:AlternateContent>
      <p:sp>
        <p:nvSpPr>
          <p:cNvPr id="289" name="Speicher oben blaß?">
            <a:extLst>
              <a:ext uri="{FF2B5EF4-FFF2-40B4-BE49-F238E27FC236}">
                <a16:creationId xmlns:a16="http://schemas.microsoft.com/office/drawing/2014/main" id="{B5674545-629F-42A8-B911-60E5C4C7F2E0}"/>
              </a:ext>
            </a:extLst>
          </p:cNvPr>
          <p:cNvSpPr/>
          <p:nvPr/>
        </p:nvSpPr>
        <p:spPr bwMode="auto">
          <a:xfrm>
            <a:off x="5465361" y="4342324"/>
            <a:ext cx="1182862" cy="1025035"/>
          </a:xfrm>
          <a:prstGeom prst="rect">
            <a:avLst/>
          </a:prstGeom>
          <a:solidFill>
            <a:srgbClr val="FF75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6" name="Speicher nur unten">
            <a:extLst>
              <a:ext uri="{FF2B5EF4-FFF2-40B4-BE49-F238E27FC236}">
                <a16:creationId xmlns:a16="http://schemas.microsoft.com/office/drawing/2014/main" id="{DF4A6FD7-EDE8-49E4-B91A-EF0532B35FD4}"/>
              </a:ext>
            </a:extLst>
          </p:cNvPr>
          <p:cNvSpPr/>
          <p:nvPr/>
        </p:nvSpPr>
        <p:spPr bwMode="auto">
          <a:xfrm>
            <a:off x="5458105" y="5302605"/>
            <a:ext cx="1182862" cy="974942"/>
          </a:xfrm>
          <a:prstGeom prst="rect">
            <a:avLst/>
          </a:prstGeom>
          <a:solidFill>
            <a:srgbClr val="FF7575"/>
          </a:solidFill>
          <a:ln w="9525" cap="flat" cmpd="sng" algn="ctr">
            <a:solidFill>
              <a:srgbClr val="FF3B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0" name="Rechteck 289">
            <a:extLst>
              <a:ext uri="{FF2B5EF4-FFF2-40B4-BE49-F238E27FC236}">
                <a16:creationId xmlns:a16="http://schemas.microsoft.com/office/drawing/2014/main" id="{F82C83E7-C51E-48E0-875F-EFFDF0B0CF5B}"/>
              </a:ext>
            </a:extLst>
          </p:cNvPr>
          <p:cNvSpPr/>
          <p:nvPr/>
        </p:nvSpPr>
        <p:spPr>
          <a:xfrm>
            <a:off x="7346287" y="4310540"/>
            <a:ext cx="577308" cy="262195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de-DE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Solarthermie </a:t>
            </a:r>
            <a:fld id="{8EBF9635-75BE-4A8F-8A49-018BDAD671CE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267207" y="823056"/>
            <a:ext cx="2808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dirty="0">
                <a:latin typeface="Arial" charset="0"/>
              </a:rPr>
              <a:t>System mit einem Trinkwasserspeicher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3D-Modell 1" descr="Wassertropfen">
                <a:extLst>
                  <a:ext uri="{FF2B5EF4-FFF2-40B4-BE49-F238E27FC236}">
                    <a16:creationId xmlns:a16="http://schemas.microsoft.com/office/drawing/2014/main" id="{600877EA-9B3E-4974-B415-B730AC77B0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3871676"/>
                  </p:ext>
                </p:extLst>
              </p:nvPr>
            </p:nvGraphicFramePr>
            <p:xfrm flipH="1">
              <a:off x="6474570" y="2574701"/>
              <a:ext cx="63463" cy="91446"/>
            </p:xfrm>
            <a:graphic>
              <a:graphicData uri="http://schemas.microsoft.com/office/drawing/2017/model3d">
                <am3d:model3d r:embed="rId11">
                  <am3d:spPr>
                    <a:xfrm flipH="1">
                      <a:off x="0" y="0"/>
                      <a:ext cx="63463" cy="91446"/>
                    </a:xfrm>
                    <a:prstGeom prst="rect">
                      <a:avLst/>
                    </a:prstGeom>
                  </am3d:spPr>
                  <am3d:camera>
                    <am3d:pos x="0" y="0" z="6590638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338430" d="1000000"/>
                    <am3d:preTrans dx="120" dy="-18013082" dz="2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123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-Modell 1" descr="Wassertropfen">
                <a:extLst>
                  <a:ext uri="{FF2B5EF4-FFF2-40B4-BE49-F238E27FC236}">
                    <a16:creationId xmlns:a16="http://schemas.microsoft.com/office/drawing/2014/main" id="{600877EA-9B3E-4974-B415-B730AC77B0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6474570" y="2574701"/>
                <a:ext cx="63463" cy="91446"/>
              </a:xfrm>
              <a:prstGeom prst="rect">
                <a:avLst/>
              </a:prstGeom>
            </p:spPr>
          </p:pic>
        </mc:Fallback>
      </mc:AlternateContent>
      <p:sp>
        <p:nvSpPr>
          <p:cNvPr id="212" name="Speicher unten 1">
            <a:extLst>
              <a:ext uri="{FF2B5EF4-FFF2-40B4-BE49-F238E27FC236}">
                <a16:creationId xmlns:a16="http://schemas.microsoft.com/office/drawing/2014/main" id="{93B6D086-C538-41C3-BADA-1ACA96184936}"/>
              </a:ext>
            </a:extLst>
          </p:cNvPr>
          <p:cNvSpPr/>
          <p:nvPr/>
        </p:nvSpPr>
        <p:spPr bwMode="auto">
          <a:xfrm>
            <a:off x="5462171" y="4988890"/>
            <a:ext cx="1189143" cy="128268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E38060F-A331-4892-A49E-B68BC194E3CC}"/>
              </a:ext>
            </a:extLst>
          </p:cNvPr>
          <p:cNvSpPr/>
          <p:nvPr/>
        </p:nvSpPr>
        <p:spPr bwMode="auto">
          <a:xfrm>
            <a:off x="5471574" y="5297078"/>
            <a:ext cx="1183053" cy="973944"/>
          </a:xfrm>
          <a:prstGeom prst="rect">
            <a:avLst/>
          </a:prstGeom>
          <a:solidFill>
            <a:srgbClr val="9DEDFD"/>
          </a:solidFill>
          <a:ln w="9525" cap="flat" cmpd="sng" algn="ctr">
            <a:solidFill>
              <a:srgbClr val="9DED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7244862C-F907-4FF4-BF58-E6B70DAEED37}"/>
              </a:ext>
            </a:extLst>
          </p:cNvPr>
          <p:cNvGrpSpPr/>
          <p:nvPr/>
        </p:nvGrpSpPr>
        <p:grpSpPr>
          <a:xfrm>
            <a:off x="3333256" y="707865"/>
            <a:ext cx="6059415" cy="6123598"/>
            <a:chOff x="6486120" y="744549"/>
            <a:chExt cx="6059415" cy="6123598"/>
          </a:xfrm>
        </p:grpSpPr>
        <p:sp>
          <p:nvSpPr>
            <p:cNvPr id="166" name="Abgerundetes Rechteck 131">
              <a:extLst>
                <a:ext uri="{FF2B5EF4-FFF2-40B4-BE49-F238E27FC236}">
                  <a16:creationId xmlns:a16="http://schemas.microsoft.com/office/drawing/2014/main" id="{44723D88-CFC3-40F1-B6B6-DC2835159B42}"/>
                </a:ext>
              </a:extLst>
            </p:cNvPr>
            <p:cNvSpPr/>
            <p:nvPr/>
          </p:nvSpPr>
          <p:spPr>
            <a:xfrm rot="5400000" flipH="1" flipV="1">
              <a:off x="9004776" y="6514341"/>
              <a:ext cx="445291" cy="5971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8" name="Abgerundetes Rechteck 133">
              <a:extLst>
                <a:ext uri="{FF2B5EF4-FFF2-40B4-BE49-F238E27FC236}">
                  <a16:creationId xmlns:a16="http://schemas.microsoft.com/office/drawing/2014/main" id="{2B0FD02B-6D8B-45FA-A152-6CEE90D2C95E}"/>
                </a:ext>
              </a:extLst>
            </p:cNvPr>
            <p:cNvSpPr/>
            <p:nvPr/>
          </p:nvSpPr>
          <p:spPr>
            <a:xfrm rot="5400000" flipH="1" flipV="1">
              <a:off x="11001909" y="5647915"/>
              <a:ext cx="399892" cy="45719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1" name="Abgerundetes Rechteck 136">
              <a:extLst>
                <a:ext uri="{FF2B5EF4-FFF2-40B4-BE49-F238E27FC236}">
                  <a16:creationId xmlns:a16="http://schemas.microsoft.com/office/drawing/2014/main" id="{FE1B9D74-6A51-4040-8365-1F719BA2FE05}"/>
                </a:ext>
              </a:extLst>
            </p:cNvPr>
            <p:cNvSpPr/>
            <p:nvPr/>
          </p:nvSpPr>
          <p:spPr>
            <a:xfrm flipH="1">
              <a:off x="9042650" y="2626211"/>
              <a:ext cx="214629" cy="45719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2986D2F4-D660-4FEB-8B7C-61A0562FDB63}"/>
                </a:ext>
              </a:extLst>
            </p:cNvPr>
            <p:cNvSpPr/>
            <p:nvPr/>
          </p:nvSpPr>
          <p:spPr>
            <a:xfrm>
              <a:off x="6492844" y="2262458"/>
              <a:ext cx="5573057" cy="425976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4" name="Gleichschenkliges Dreieck 173">
              <a:extLst>
                <a:ext uri="{FF2B5EF4-FFF2-40B4-BE49-F238E27FC236}">
                  <a16:creationId xmlns:a16="http://schemas.microsoft.com/office/drawing/2014/main" id="{C2393BCF-DFD7-4612-B3C4-4D88F4248B73}"/>
                </a:ext>
              </a:extLst>
            </p:cNvPr>
            <p:cNvSpPr/>
            <p:nvPr/>
          </p:nvSpPr>
          <p:spPr>
            <a:xfrm>
              <a:off x="6486120" y="744549"/>
              <a:ext cx="5580787" cy="1523604"/>
            </a:xfrm>
            <a:custGeom>
              <a:avLst/>
              <a:gdLst>
                <a:gd name="connsiteX0" fmla="*/ 0 w 5580787"/>
                <a:gd name="connsiteY0" fmla="*/ 2044600 h 2044600"/>
                <a:gd name="connsiteX1" fmla="*/ 2790394 w 5580787"/>
                <a:gd name="connsiteY1" fmla="*/ 0 h 2044600"/>
                <a:gd name="connsiteX2" fmla="*/ 5580787 w 5580787"/>
                <a:gd name="connsiteY2" fmla="*/ 2044600 h 2044600"/>
                <a:gd name="connsiteX3" fmla="*/ 0 w 5580787"/>
                <a:gd name="connsiteY3" fmla="*/ 2044600 h 2044600"/>
                <a:gd name="connsiteX0" fmla="*/ 0 w 5580787"/>
                <a:gd name="connsiteY0" fmla="*/ 1523604 h 1523604"/>
                <a:gd name="connsiteX1" fmla="*/ 2779761 w 5580787"/>
                <a:gd name="connsiteY1" fmla="*/ 0 h 1523604"/>
                <a:gd name="connsiteX2" fmla="*/ 5580787 w 5580787"/>
                <a:gd name="connsiteY2" fmla="*/ 1523604 h 1523604"/>
                <a:gd name="connsiteX3" fmla="*/ 0 w 5580787"/>
                <a:gd name="connsiteY3" fmla="*/ 1523604 h 152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0787" h="1523604">
                  <a:moveTo>
                    <a:pt x="0" y="1523604"/>
                  </a:moveTo>
                  <a:lnTo>
                    <a:pt x="2779761" y="0"/>
                  </a:lnTo>
                  <a:lnTo>
                    <a:pt x="5580787" y="1523604"/>
                  </a:lnTo>
                  <a:lnTo>
                    <a:pt x="0" y="1523604"/>
                  </a:lnTo>
                  <a:close/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118F1CF1-ABD7-4DDD-8E44-45367586F8E0}"/>
                </a:ext>
              </a:extLst>
            </p:cNvPr>
            <p:cNvCxnSpPr>
              <a:cxnSpLocks/>
            </p:cNvCxnSpPr>
            <p:nvPr/>
          </p:nvCxnSpPr>
          <p:spPr>
            <a:xfrm>
              <a:off x="6486120" y="3982379"/>
              <a:ext cx="557977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7" name="Gerader Verbinder 176">
              <a:extLst>
                <a:ext uri="{FF2B5EF4-FFF2-40B4-BE49-F238E27FC236}">
                  <a16:creationId xmlns:a16="http://schemas.microsoft.com/office/drawing/2014/main" id="{814C728E-6936-4EC5-B7C6-2F701257D883}"/>
                </a:ext>
              </a:extLst>
            </p:cNvPr>
            <p:cNvCxnSpPr/>
            <p:nvPr/>
          </p:nvCxnSpPr>
          <p:spPr>
            <a:xfrm flipH="1">
              <a:off x="8588460" y="2252553"/>
              <a:ext cx="375" cy="172983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9" name="Abgerundetes Rechteck 144">
              <a:extLst>
                <a:ext uri="{FF2B5EF4-FFF2-40B4-BE49-F238E27FC236}">
                  <a16:creationId xmlns:a16="http://schemas.microsoft.com/office/drawing/2014/main" id="{9BD8D06E-6F12-43AA-A182-9EA8EF8C15F9}"/>
                </a:ext>
              </a:extLst>
            </p:cNvPr>
            <p:cNvSpPr/>
            <p:nvPr/>
          </p:nvSpPr>
          <p:spPr>
            <a:xfrm rot="5400000" flipH="1" flipV="1">
              <a:off x="8190309" y="3481242"/>
              <a:ext cx="1744527" cy="45719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1" name="Abgerundetes Rechteck 149">
              <a:extLst>
                <a:ext uri="{FF2B5EF4-FFF2-40B4-BE49-F238E27FC236}">
                  <a16:creationId xmlns:a16="http://schemas.microsoft.com/office/drawing/2014/main" id="{707A09D4-5E3F-4BC3-B4B3-F1940C00CC77}"/>
                </a:ext>
              </a:extLst>
            </p:cNvPr>
            <p:cNvSpPr/>
            <p:nvPr/>
          </p:nvSpPr>
          <p:spPr>
            <a:xfrm flipH="1">
              <a:off x="6589977" y="5181222"/>
              <a:ext cx="360844" cy="45719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2" name="Abgerundetes Rechteck 150">
              <a:extLst>
                <a:ext uri="{FF2B5EF4-FFF2-40B4-BE49-F238E27FC236}">
                  <a16:creationId xmlns:a16="http://schemas.microsoft.com/office/drawing/2014/main" id="{76D05E0C-1E12-4AE2-BEF1-A7149E8E9AF3}"/>
                </a:ext>
              </a:extLst>
            </p:cNvPr>
            <p:cNvSpPr/>
            <p:nvPr/>
          </p:nvSpPr>
          <p:spPr>
            <a:xfrm flipH="1">
              <a:off x="6554255" y="3380155"/>
              <a:ext cx="824515" cy="45719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3" name="Abgerundetes Rechteck 151">
              <a:extLst>
                <a:ext uri="{FF2B5EF4-FFF2-40B4-BE49-F238E27FC236}">
                  <a16:creationId xmlns:a16="http://schemas.microsoft.com/office/drawing/2014/main" id="{88AF2543-B5D9-4DAF-B862-FEF3A9476C66}"/>
                </a:ext>
              </a:extLst>
            </p:cNvPr>
            <p:cNvSpPr/>
            <p:nvPr/>
          </p:nvSpPr>
          <p:spPr>
            <a:xfrm rot="5400000" flipH="1" flipV="1">
              <a:off x="5658227" y="4277019"/>
              <a:ext cx="1848155" cy="54420"/>
            </a:xfrm>
            <a:prstGeom prst="roundRect">
              <a:avLst/>
            </a:prstGeom>
            <a:solidFill>
              <a:srgbClr val="C00000"/>
            </a:solidFill>
            <a:ln w="127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4" name="Abgerundetes Rechteck 152">
              <a:extLst>
                <a:ext uri="{FF2B5EF4-FFF2-40B4-BE49-F238E27FC236}">
                  <a16:creationId xmlns:a16="http://schemas.microsoft.com/office/drawing/2014/main" id="{EA8CDED0-5A2A-4527-841C-2FB228B48907}"/>
                </a:ext>
              </a:extLst>
            </p:cNvPr>
            <p:cNvSpPr/>
            <p:nvPr/>
          </p:nvSpPr>
          <p:spPr>
            <a:xfrm rot="5400000" flipH="1" flipV="1">
              <a:off x="6239467" y="4215575"/>
              <a:ext cx="1048363" cy="54796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5" name="Abgerundetes Rechteck 153">
              <a:extLst>
                <a:ext uri="{FF2B5EF4-FFF2-40B4-BE49-F238E27FC236}">
                  <a16:creationId xmlns:a16="http://schemas.microsoft.com/office/drawing/2014/main" id="{4AD22424-E2C0-4A9F-8514-6521F30212C2}"/>
                </a:ext>
              </a:extLst>
            </p:cNvPr>
            <p:cNvSpPr/>
            <p:nvPr/>
          </p:nvSpPr>
          <p:spPr>
            <a:xfrm flipH="1">
              <a:off x="6760622" y="4722339"/>
              <a:ext cx="180677" cy="45719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6" name="Abgerundetes Rechteck 154">
              <a:extLst>
                <a:ext uri="{FF2B5EF4-FFF2-40B4-BE49-F238E27FC236}">
                  <a16:creationId xmlns:a16="http://schemas.microsoft.com/office/drawing/2014/main" id="{44935D76-D952-4001-B532-EDE3ACA5412B}"/>
                </a:ext>
              </a:extLst>
            </p:cNvPr>
            <p:cNvSpPr/>
            <p:nvPr/>
          </p:nvSpPr>
          <p:spPr>
            <a:xfrm flipH="1">
              <a:off x="6736251" y="3714547"/>
              <a:ext cx="663419" cy="49964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8" name="Abgerundetes Rechteck 156">
              <a:extLst>
                <a:ext uri="{FF2B5EF4-FFF2-40B4-BE49-F238E27FC236}">
                  <a16:creationId xmlns:a16="http://schemas.microsoft.com/office/drawing/2014/main" id="{9E2E32D2-72EF-4FB6-8D27-59F75E7D5BE0}"/>
                </a:ext>
              </a:extLst>
            </p:cNvPr>
            <p:cNvSpPr/>
            <p:nvPr/>
          </p:nvSpPr>
          <p:spPr>
            <a:xfrm rot="5400000" flipH="1" flipV="1">
              <a:off x="8201153" y="3327943"/>
              <a:ext cx="4382961" cy="57350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9" name="Abgerundetes Rechteck 157">
              <a:extLst>
                <a:ext uri="{FF2B5EF4-FFF2-40B4-BE49-F238E27FC236}">
                  <a16:creationId xmlns:a16="http://schemas.microsoft.com/office/drawing/2014/main" id="{3B3FA029-B86C-4615-A750-2E026A93DB19}"/>
                </a:ext>
              </a:extLst>
            </p:cNvPr>
            <p:cNvSpPr/>
            <p:nvPr/>
          </p:nvSpPr>
          <p:spPr>
            <a:xfrm flipH="1">
              <a:off x="9507573" y="5510846"/>
              <a:ext cx="907611" cy="45719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59C2F939-1927-43D7-BCFD-89CD49B40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5400000">
              <a:off x="9999169" y="5386843"/>
              <a:ext cx="225847" cy="293911"/>
            </a:xfrm>
            <a:prstGeom prst="rect">
              <a:avLst/>
            </a:prstGeom>
          </p:spPr>
        </p:pic>
        <p:sp>
          <p:nvSpPr>
            <p:cNvPr id="191" name="Abgerundetes Rechteck 159">
              <a:extLst>
                <a:ext uri="{FF2B5EF4-FFF2-40B4-BE49-F238E27FC236}">
                  <a16:creationId xmlns:a16="http://schemas.microsoft.com/office/drawing/2014/main" id="{A86E87CF-5778-48CF-B2BE-681F67D1D250}"/>
                </a:ext>
              </a:extLst>
            </p:cNvPr>
            <p:cNvSpPr/>
            <p:nvPr/>
          </p:nvSpPr>
          <p:spPr>
            <a:xfrm rot="5400000" flipH="1" flipV="1">
              <a:off x="8941537" y="3866900"/>
              <a:ext cx="4514200" cy="52155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92" name="Gerader Verbinder 191">
              <a:extLst>
                <a:ext uri="{FF2B5EF4-FFF2-40B4-BE49-F238E27FC236}">
                  <a16:creationId xmlns:a16="http://schemas.microsoft.com/office/drawing/2014/main" id="{EBF637BD-6866-4A84-A74E-5B0B7301B457}"/>
                </a:ext>
              </a:extLst>
            </p:cNvPr>
            <p:cNvCxnSpPr/>
            <p:nvPr/>
          </p:nvCxnSpPr>
          <p:spPr>
            <a:xfrm>
              <a:off x="10164713" y="2265103"/>
              <a:ext cx="0" cy="171727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0" name="Abgerundetes Rechteck 135">
              <a:extLst>
                <a:ext uri="{FF2B5EF4-FFF2-40B4-BE49-F238E27FC236}">
                  <a16:creationId xmlns:a16="http://schemas.microsoft.com/office/drawing/2014/main" id="{1802A80B-DD1B-4857-BEB8-0A66F5A65ADC}"/>
                </a:ext>
              </a:extLst>
            </p:cNvPr>
            <p:cNvSpPr/>
            <p:nvPr/>
          </p:nvSpPr>
          <p:spPr>
            <a:xfrm flipH="1">
              <a:off x="8988532" y="6103458"/>
              <a:ext cx="2237125" cy="45719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3" name="Abgerundetes Rechteck 161">
              <a:extLst>
                <a:ext uri="{FF2B5EF4-FFF2-40B4-BE49-F238E27FC236}">
                  <a16:creationId xmlns:a16="http://schemas.microsoft.com/office/drawing/2014/main" id="{E7BCCCF3-3E60-44B9-AD6E-D8921EE2C6BE}"/>
                </a:ext>
              </a:extLst>
            </p:cNvPr>
            <p:cNvSpPr/>
            <p:nvPr/>
          </p:nvSpPr>
          <p:spPr>
            <a:xfrm flipH="1">
              <a:off x="11215501" y="5648321"/>
              <a:ext cx="525543" cy="53995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4" name="Gleichschenkliges Dreieck 193">
              <a:extLst>
                <a:ext uri="{FF2B5EF4-FFF2-40B4-BE49-F238E27FC236}">
                  <a16:creationId xmlns:a16="http://schemas.microsoft.com/office/drawing/2014/main" id="{1437EDBB-766E-4E7F-BB91-70421CBA9A44}"/>
                </a:ext>
              </a:extLst>
            </p:cNvPr>
            <p:cNvSpPr/>
            <p:nvPr/>
          </p:nvSpPr>
          <p:spPr>
            <a:xfrm>
              <a:off x="11776078" y="5697437"/>
              <a:ext cx="112541" cy="93003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5" name="Gleichschenkliges Dreieck 194">
              <a:extLst>
                <a:ext uri="{FF2B5EF4-FFF2-40B4-BE49-F238E27FC236}">
                  <a16:creationId xmlns:a16="http://schemas.microsoft.com/office/drawing/2014/main" id="{1B15D7A1-572B-425F-8597-B66802F20961}"/>
                </a:ext>
              </a:extLst>
            </p:cNvPr>
            <p:cNvSpPr/>
            <p:nvPr/>
          </p:nvSpPr>
          <p:spPr>
            <a:xfrm rot="5400000">
              <a:off x="11707382" y="5625993"/>
              <a:ext cx="112541" cy="93003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6" name="Abgerundetes Rechteck 164">
              <a:extLst>
                <a:ext uri="{FF2B5EF4-FFF2-40B4-BE49-F238E27FC236}">
                  <a16:creationId xmlns:a16="http://schemas.microsoft.com/office/drawing/2014/main" id="{AAA2ACB7-FF05-4A8B-9A5E-C98D55410B39}"/>
                </a:ext>
              </a:extLst>
            </p:cNvPr>
            <p:cNvSpPr/>
            <p:nvPr/>
          </p:nvSpPr>
          <p:spPr>
            <a:xfrm rot="5400000" flipH="1" flipV="1">
              <a:off x="11374245" y="5853276"/>
              <a:ext cx="355376" cy="46405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FD363787-C562-417E-91B4-867CCD84D95B}"/>
                </a:ext>
              </a:extLst>
            </p:cNvPr>
            <p:cNvSpPr/>
            <p:nvPr/>
          </p:nvSpPr>
          <p:spPr>
            <a:xfrm>
              <a:off x="11370419" y="5889709"/>
              <a:ext cx="357304" cy="354019"/>
            </a:xfrm>
            <a:prstGeom prst="ellipse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99" name="Gerader Verbinder 198">
              <a:extLst>
                <a:ext uri="{FF2B5EF4-FFF2-40B4-BE49-F238E27FC236}">
                  <a16:creationId xmlns:a16="http://schemas.microsoft.com/office/drawing/2014/main" id="{A49348A6-93D1-48FD-B608-F6AA3F0E5B1C}"/>
                </a:ext>
              </a:extLst>
            </p:cNvPr>
            <p:cNvCxnSpPr>
              <a:stCxn id="194" idx="0"/>
            </p:cNvCxnSpPr>
            <p:nvPr/>
          </p:nvCxnSpPr>
          <p:spPr>
            <a:xfrm flipV="1">
              <a:off x="11832349" y="5638053"/>
              <a:ext cx="34612" cy="5938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0" name="Gerader Verbinder 199">
              <a:extLst>
                <a:ext uri="{FF2B5EF4-FFF2-40B4-BE49-F238E27FC236}">
                  <a16:creationId xmlns:a16="http://schemas.microsoft.com/office/drawing/2014/main" id="{B88B4F05-D4CA-4035-9F84-6199E3CF6C65}"/>
                </a:ext>
              </a:extLst>
            </p:cNvPr>
            <p:cNvCxnSpPr/>
            <p:nvPr/>
          </p:nvCxnSpPr>
          <p:spPr>
            <a:xfrm flipH="1" flipV="1">
              <a:off x="11866681" y="5638049"/>
              <a:ext cx="16052" cy="593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1" name="Gerader Verbinder 200">
              <a:extLst>
                <a:ext uri="{FF2B5EF4-FFF2-40B4-BE49-F238E27FC236}">
                  <a16:creationId xmlns:a16="http://schemas.microsoft.com/office/drawing/2014/main" id="{900C4F55-29E2-4524-BE80-606A77806463}"/>
                </a:ext>
              </a:extLst>
            </p:cNvPr>
            <p:cNvCxnSpPr/>
            <p:nvPr/>
          </p:nvCxnSpPr>
          <p:spPr>
            <a:xfrm flipV="1">
              <a:off x="11882734" y="5651155"/>
              <a:ext cx="29981" cy="46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1612B8BA-E646-4846-853C-C01B084F626B}"/>
                </a:ext>
              </a:extLst>
            </p:cNvPr>
            <p:cNvSpPr txBox="1"/>
            <p:nvPr/>
          </p:nvSpPr>
          <p:spPr>
            <a:xfrm flipH="1">
              <a:off x="11683683" y="5751841"/>
              <a:ext cx="344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</a:p>
          </p:txBody>
        </p:sp>
        <p:cxnSp>
          <p:nvCxnSpPr>
            <p:cNvPr id="203" name="Gerader Verbinder 202">
              <a:extLst>
                <a:ext uri="{FF2B5EF4-FFF2-40B4-BE49-F238E27FC236}">
                  <a16:creationId xmlns:a16="http://schemas.microsoft.com/office/drawing/2014/main" id="{BB8B95CC-369C-47DA-9BBD-1770B274601C}"/>
                </a:ext>
              </a:extLst>
            </p:cNvPr>
            <p:cNvCxnSpPr>
              <a:stCxn id="202" idx="0"/>
              <a:endCxn id="202" idx="0"/>
            </p:cNvCxnSpPr>
            <p:nvPr/>
          </p:nvCxnSpPr>
          <p:spPr>
            <a:xfrm>
              <a:off x="11855756" y="5751841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204" name="Gerader Verbinder 203">
              <a:extLst>
                <a:ext uri="{FF2B5EF4-FFF2-40B4-BE49-F238E27FC236}">
                  <a16:creationId xmlns:a16="http://schemas.microsoft.com/office/drawing/2014/main" id="{F8797DA2-DCCD-43DA-8B3A-B05B0A66E7E5}"/>
                </a:ext>
              </a:extLst>
            </p:cNvPr>
            <p:cNvCxnSpPr/>
            <p:nvPr/>
          </p:nvCxnSpPr>
          <p:spPr>
            <a:xfrm>
              <a:off x="11832346" y="5790444"/>
              <a:ext cx="0" cy="6812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5" name="Textfeld 204">
              <a:extLst>
                <a:ext uri="{FF2B5EF4-FFF2-40B4-BE49-F238E27FC236}">
                  <a16:creationId xmlns:a16="http://schemas.microsoft.com/office/drawing/2014/main" id="{784FA6FF-3596-45F7-9F05-DEE28E38BF7D}"/>
                </a:ext>
              </a:extLst>
            </p:cNvPr>
            <p:cNvSpPr txBox="1"/>
            <p:nvPr/>
          </p:nvSpPr>
          <p:spPr>
            <a:xfrm>
              <a:off x="6723277" y="5343750"/>
              <a:ext cx="1618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Wärmeerzeuger</a:t>
              </a:r>
            </a:p>
            <a:p>
              <a:r>
                <a:rPr lang="de-DE" sz="1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mit Regler </a:t>
              </a: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CC5FC454-CF96-4C1E-8056-B43509D4FC44}"/>
                </a:ext>
              </a:extLst>
            </p:cNvPr>
            <p:cNvSpPr txBox="1"/>
            <p:nvPr/>
          </p:nvSpPr>
          <p:spPr>
            <a:xfrm>
              <a:off x="9801678" y="770110"/>
              <a:ext cx="12282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Kollektorfeld</a:t>
              </a:r>
              <a:endParaRPr lang="de-DE" sz="18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10" name="Gerader Verbinder 209">
              <a:extLst>
                <a:ext uri="{FF2B5EF4-FFF2-40B4-BE49-F238E27FC236}">
                  <a16:creationId xmlns:a16="http://schemas.microsoft.com/office/drawing/2014/main" id="{4E9F1E15-7E39-4F68-BE11-33ACE7D2049C}"/>
                </a:ext>
              </a:extLst>
            </p:cNvPr>
            <p:cNvCxnSpPr>
              <a:cxnSpLocks/>
              <a:endCxn id="291" idx="6"/>
            </p:cNvCxnSpPr>
            <p:nvPr/>
          </p:nvCxnSpPr>
          <p:spPr>
            <a:xfrm>
              <a:off x="7941189" y="4288692"/>
              <a:ext cx="11042" cy="77441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209" name="Gerader Verbinder 208">
              <a:extLst>
                <a:ext uri="{FF2B5EF4-FFF2-40B4-BE49-F238E27FC236}">
                  <a16:creationId xmlns:a16="http://schemas.microsoft.com/office/drawing/2014/main" id="{F068023E-6896-4CF6-8359-9EEA95B4E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6317" y="4294725"/>
              <a:ext cx="494872" cy="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211" name="Gerader Verbinder 210">
              <a:extLst>
                <a:ext uri="{FF2B5EF4-FFF2-40B4-BE49-F238E27FC236}">
                  <a16:creationId xmlns:a16="http://schemas.microsoft.com/office/drawing/2014/main" id="{0A007BE2-F436-4559-97E8-56E22BA90BB8}"/>
                </a:ext>
              </a:extLst>
            </p:cNvPr>
            <p:cNvCxnSpPr/>
            <p:nvPr/>
          </p:nvCxnSpPr>
          <p:spPr>
            <a:xfrm>
              <a:off x="7440592" y="4300648"/>
              <a:ext cx="1967" cy="19095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sp>
          <p:nvSpPr>
            <p:cNvPr id="217" name="Textfeld 216">
              <a:extLst>
                <a:ext uri="{FF2B5EF4-FFF2-40B4-BE49-F238E27FC236}">
                  <a16:creationId xmlns:a16="http://schemas.microsoft.com/office/drawing/2014/main" id="{5BCA681E-229B-4115-B267-7E6DCDFDFF97}"/>
                </a:ext>
              </a:extLst>
            </p:cNvPr>
            <p:cNvSpPr txBox="1"/>
            <p:nvPr/>
          </p:nvSpPr>
          <p:spPr>
            <a:xfrm>
              <a:off x="10243460" y="6174868"/>
              <a:ext cx="2302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Ausdehnungsgefäß</a:t>
              </a:r>
              <a:endParaRPr lang="de-DE" sz="16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C02E6C00-FF4F-4E9F-992C-2D56BAEF6BAD}"/>
                </a:ext>
              </a:extLst>
            </p:cNvPr>
            <p:cNvSpPr txBox="1"/>
            <p:nvPr/>
          </p:nvSpPr>
          <p:spPr>
            <a:xfrm flipH="1">
              <a:off x="11293946" y="4948623"/>
              <a:ext cx="831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Pumpe</a:t>
              </a:r>
              <a:endParaRPr lang="de-DE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19" name="Grafik 218">
              <a:extLst>
                <a:ext uri="{FF2B5EF4-FFF2-40B4-BE49-F238E27FC236}">
                  <a16:creationId xmlns:a16="http://schemas.microsoft.com/office/drawing/2014/main" id="{BD5E639A-3758-407F-A362-5F75B74D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834787" flipH="1">
              <a:off x="10334431" y="983998"/>
              <a:ext cx="1105035" cy="998901"/>
            </a:xfrm>
            <a:prstGeom prst="rect">
              <a:avLst/>
            </a:prstGeom>
          </p:spPr>
        </p:pic>
        <p:sp>
          <p:nvSpPr>
            <p:cNvPr id="220" name="Textfeld 219">
              <a:extLst>
                <a:ext uri="{FF2B5EF4-FFF2-40B4-BE49-F238E27FC236}">
                  <a16:creationId xmlns:a16="http://schemas.microsoft.com/office/drawing/2014/main" id="{8B6C6909-9BF9-448F-BD8A-EA1706F239B9}"/>
                </a:ext>
              </a:extLst>
            </p:cNvPr>
            <p:cNvSpPr txBox="1"/>
            <p:nvPr/>
          </p:nvSpPr>
          <p:spPr>
            <a:xfrm>
              <a:off x="7487561" y="2967955"/>
              <a:ext cx="912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Radiator</a:t>
              </a:r>
              <a:endParaRPr lang="de-DE" sz="24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21" name="Gruppieren 220">
              <a:extLst>
                <a:ext uri="{FF2B5EF4-FFF2-40B4-BE49-F238E27FC236}">
                  <a16:creationId xmlns:a16="http://schemas.microsoft.com/office/drawing/2014/main" id="{0EC39B71-4AFB-4B20-BA54-B83472B6F5AC}"/>
                </a:ext>
              </a:extLst>
            </p:cNvPr>
            <p:cNvGrpSpPr/>
            <p:nvPr/>
          </p:nvGrpSpPr>
          <p:grpSpPr>
            <a:xfrm>
              <a:off x="7342871" y="3312347"/>
              <a:ext cx="1083539" cy="531292"/>
              <a:chOff x="5744991" y="4910415"/>
              <a:chExt cx="808590" cy="626637"/>
            </a:xfrm>
          </p:grpSpPr>
          <p:grpSp>
            <p:nvGrpSpPr>
              <p:cNvPr id="259" name="Gruppieren 258">
                <a:extLst>
                  <a:ext uri="{FF2B5EF4-FFF2-40B4-BE49-F238E27FC236}">
                    <a16:creationId xmlns:a16="http://schemas.microsoft.com/office/drawing/2014/main" id="{9838FF13-DCFF-47E9-B7A5-3086C96ECC43}"/>
                  </a:ext>
                </a:extLst>
              </p:cNvPr>
              <p:cNvGrpSpPr/>
              <p:nvPr/>
            </p:nvGrpSpPr>
            <p:grpSpPr>
              <a:xfrm>
                <a:off x="5744991" y="4910415"/>
                <a:ext cx="808590" cy="626637"/>
                <a:chOff x="5744991" y="4910415"/>
                <a:chExt cx="808590" cy="626637"/>
              </a:xfrm>
            </p:grpSpPr>
            <p:sp>
              <p:nvSpPr>
                <p:cNvPr id="270" name="Abgerundetes Rechteck 208">
                  <a:extLst>
                    <a:ext uri="{FF2B5EF4-FFF2-40B4-BE49-F238E27FC236}">
                      <a16:creationId xmlns:a16="http://schemas.microsoft.com/office/drawing/2014/main" id="{8F4FD0E5-973D-4B80-9EC3-FD05F63FBE49}"/>
                    </a:ext>
                  </a:extLst>
                </p:cNvPr>
                <p:cNvSpPr/>
                <p:nvPr/>
              </p:nvSpPr>
              <p:spPr>
                <a:xfrm>
                  <a:off x="5744991" y="4910417"/>
                  <a:ext cx="45719" cy="626635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1" name="Abgerundetes Rechteck 209">
                  <a:extLst>
                    <a:ext uri="{FF2B5EF4-FFF2-40B4-BE49-F238E27FC236}">
                      <a16:creationId xmlns:a16="http://schemas.microsoft.com/office/drawing/2014/main" id="{F80DEFAD-D18B-4A63-9C67-C781A5E9CFF0}"/>
                    </a:ext>
                  </a:extLst>
                </p:cNvPr>
                <p:cNvSpPr/>
                <p:nvPr/>
              </p:nvSpPr>
              <p:spPr>
                <a:xfrm>
                  <a:off x="5832526" y="4910416"/>
                  <a:ext cx="45719" cy="626635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2" name="Abgerundetes Rechteck 210">
                  <a:extLst>
                    <a:ext uri="{FF2B5EF4-FFF2-40B4-BE49-F238E27FC236}">
                      <a16:creationId xmlns:a16="http://schemas.microsoft.com/office/drawing/2014/main" id="{6BE950BD-D4E9-4F68-80FB-7D672268A954}"/>
                    </a:ext>
                  </a:extLst>
                </p:cNvPr>
                <p:cNvSpPr/>
                <p:nvPr/>
              </p:nvSpPr>
              <p:spPr>
                <a:xfrm>
                  <a:off x="5913920" y="4910416"/>
                  <a:ext cx="45719" cy="626635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3" name="Abgerundetes Rechteck 211">
                  <a:extLst>
                    <a:ext uri="{FF2B5EF4-FFF2-40B4-BE49-F238E27FC236}">
                      <a16:creationId xmlns:a16="http://schemas.microsoft.com/office/drawing/2014/main" id="{FCAD09FD-7619-4AED-B443-2D8C73E8CF67}"/>
                    </a:ext>
                  </a:extLst>
                </p:cNvPr>
                <p:cNvSpPr/>
                <p:nvPr/>
              </p:nvSpPr>
              <p:spPr>
                <a:xfrm>
                  <a:off x="6001742" y="4910416"/>
                  <a:ext cx="45719" cy="626635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4" name="Abgerundetes Rechteck 212">
                  <a:extLst>
                    <a:ext uri="{FF2B5EF4-FFF2-40B4-BE49-F238E27FC236}">
                      <a16:creationId xmlns:a16="http://schemas.microsoft.com/office/drawing/2014/main" id="{E5FD327B-8CBB-4888-8495-732101FCF61D}"/>
                    </a:ext>
                  </a:extLst>
                </p:cNvPr>
                <p:cNvSpPr/>
                <p:nvPr/>
              </p:nvSpPr>
              <p:spPr>
                <a:xfrm>
                  <a:off x="6087040" y="4910416"/>
                  <a:ext cx="45719" cy="626635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5" name="Abgerundetes Rechteck 213">
                  <a:extLst>
                    <a:ext uri="{FF2B5EF4-FFF2-40B4-BE49-F238E27FC236}">
                      <a16:creationId xmlns:a16="http://schemas.microsoft.com/office/drawing/2014/main" id="{05EA829E-1DA3-40CD-9AAA-83FDA85989EA}"/>
                    </a:ext>
                  </a:extLst>
                </p:cNvPr>
                <p:cNvSpPr/>
                <p:nvPr/>
              </p:nvSpPr>
              <p:spPr>
                <a:xfrm>
                  <a:off x="6171992" y="4910415"/>
                  <a:ext cx="45719" cy="626635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6" name="Abgerundetes Rechteck 214">
                  <a:extLst>
                    <a:ext uri="{FF2B5EF4-FFF2-40B4-BE49-F238E27FC236}">
                      <a16:creationId xmlns:a16="http://schemas.microsoft.com/office/drawing/2014/main" id="{416DE451-53FD-4C3E-B523-6EE431654E23}"/>
                    </a:ext>
                  </a:extLst>
                </p:cNvPr>
                <p:cNvSpPr/>
                <p:nvPr/>
              </p:nvSpPr>
              <p:spPr>
                <a:xfrm>
                  <a:off x="6255819" y="4910415"/>
                  <a:ext cx="45719" cy="626635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7" name="Abgerundetes Rechteck 215">
                  <a:extLst>
                    <a:ext uri="{FF2B5EF4-FFF2-40B4-BE49-F238E27FC236}">
                      <a16:creationId xmlns:a16="http://schemas.microsoft.com/office/drawing/2014/main" id="{3C099348-1977-48A3-81BB-E109E08F5D14}"/>
                    </a:ext>
                  </a:extLst>
                </p:cNvPr>
                <p:cNvSpPr/>
                <p:nvPr/>
              </p:nvSpPr>
              <p:spPr>
                <a:xfrm>
                  <a:off x="6339646" y="4910415"/>
                  <a:ext cx="45719" cy="626635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8" name="Abgerundetes Rechteck 216">
                  <a:extLst>
                    <a:ext uri="{FF2B5EF4-FFF2-40B4-BE49-F238E27FC236}">
                      <a16:creationId xmlns:a16="http://schemas.microsoft.com/office/drawing/2014/main" id="{513F0F86-9E63-4B11-9B85-0CE7CAB7F60F}"/>
                    </a:ext>
                  </a:extLst>
                </p:cNvPr>
                <p:cNvSpPr/>
                <p:nvPr/>
              </p:nvSpPr>
              <p:spPr>
                <a:xfrm>
                  <a:off x="6422910" y="4910415"/>
                  <a:ext cx="45719" cy="626635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9" name="Abgerundetes Rechteck 217">
                  <a:extLst>
                    <a:ext uri="{FF2B5EF4-FFF2-40B4-BE49-F238E27FC236}">
                      <a16:creationId xmlns:a16="http://schemas.microsoft.com/office/drawing/2014/main" id="{BCCB51CE-61E1-44BB-A860-A29343AFAD9C}"/>
                    </a:ext>
                  </a:extLst>
                </p:cNvPr>
                <p:cNvSpPr/>
                <p:nvPr/>
              </p:nvSpPr>
              <p:spPr>
                <a:xfrm>
                  <a:off x="6507862" y="4910415"/>
                  <a:ext cx="45719" cy="626635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60" name="Gruppieren 259">
                <a:extLst>
                  <a:ext uri="{FF2B5EF4-FFF2-40B4-BE49-F238E27FC236}">
                    <a16:creationId xmlns:a16="http://schemas.microsoft.com/office/drawing/2014/main" id="{B20B33A8-FAEC-47D6-B0A2-8CA268706F6C}"/>
                  </a:ext>
                </a:extLst>
              </p:cNvPr>
              <p:cNvGrpSpPr/>
              <p:nvPr/>
            </p:nvGrpSpPr>
            <p:grpSpPr>
              <a:xfrm>
                <a:off x="5787467" y="4935320"/>
                <a:ext cx="723638" cy="576823"/>
                <a:chOff x="6193815" y="5777788"/>
                <a:chExt cx="723638" cy="576823"/>
              </a:xfrm>
            </p:grpSpPr>
            <p:sp>
              <p:nvSpPr>
                <p:cNvPr id="261" name="Abgerundetes Rechteck 199">
                  <a:extLst>
                    <a:ext uri="{FF2B5EF4-FFF2-40B4-BE49-F238E27FC236}">
                      <a16:creationId xmlns:a16="http://schemas.microsoft.com/office/drawing/2014/main" id="{8913F2BA-8BFF-4B5C-8051-2E81B9FE032B}"/>
                    </a:ext>
                  </a:extLst>
                </p:cNvPr>
                <p:cNvSpPr/>
                <p:nvPr/>
              </p:nvSpPr>
              <p:spPr>
                <a:xfrm>
                  <a:off x="6193815" y="5777790"/>
                  <a:ext cx="45719" cy="576821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2" name="Abgerundetes Rechteck 200">
                  <a:extLst>
                    <a:ext uri="{FF2B5EF4-FFF2-40B4-BE49-F238E27FC236}">
                      <a16:creationId xmlns:a16="http://schemas.microsoft.com/office/drawing/2014/main" id="{3023F2F1-EC89-4573-98AF-388411083F7D}"/>
                    </a:ext>
                  </a:extLst>
                </p:cNvPr>
                <p:cNvSpPr/>
                <p:nvPr/>
              </p:nvSpPr>
              <p:spPr>
                <a:xfrm>
                  <a:off x="6281350" y="5777789"/>
                  <a:ext cx="45719" cy="576821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3" name="Abgerundetes Rechteck 201">
                  <a:extLst>
                    <a:ext uri="{FF2B5EF4-FFF2-40B4-BE49-F238E27FC236}">
                      <a16:creationId xmlns:a16="http://schemas.microsoft.com/office/drawing/2014/main" id="{BD866390-DB4B-43E4-9A4C-5470A5FCF7B3}"/>
                    </a:ext>
                  </a:extLst>
                </p:cNvPr>
                <p:cNvSpPr/>
                <p:nvPr/>
              </p:nvSpPr>
              <p:spPr>
                <a:xfrm>
                  <a:off x="6362744" y="5777789"/>
                  <a:ext cx="45719" cy="576821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4" name="Abgerundetes Rechteck 202">
                  <a:extLst>
                    <a:ext uri="{FF2B5EF4-FFF2-40B4-BE49-F238E27FC236}">
                      <a16:creationId xmlns:a16="http://schemas.microsoft.com/office/drawing/2014/main" id="{F6BEB8DE-ACE5-455C-A264-0D960B9EF5AC}"/>
                    </a:ext>
                  </a:extLst>
                </p:cNvPr>
                <p:cNvSpPr/>
                <p:nvPr/>
              </p:nvSpPr>
              <p:spPr>
                <a:xfrm>
                  <a:off x="6450566" y="5777789"/>
                  <a:ext cx="45719" cy="576821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5" name="Abgerundetes Rechteck 203">
                  <a:extLst>
                    <a:ext uri="{FF2B5EF4-FFF2-40B4-BE49-F238E27FC236}">
                      <a16:creationId xmlns:a16="http://schemas.microsoft.com/office/drawing/2014/main" id="{8D687299-392F-46E5-AC70-6B358022DDCE}"/>
                    </a:ext>
                  </a:extLst>
                </p:cNvPr>
                <p:cNvSpPr/>
                <p:nvPr/>
              </p:nvSpPr>
              <p:spPr>
                <a:xfrm>
                  <a:off x="6535864" y="5777789"/>
                  <a:ext cx="45719" cy="576821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6" name="Abgerundetes Rechteck 204">
                  <a:extLst>
                    <a:ext uri="{FF2B5EF4-FFF2-40B4-BE49-F238E27FC236}">
                      <a16:creationId xmlns:a16="http://schemas.microsoft.com/office/drawing/2014/main" id="{ECA63583-5FF6-47B3-B783-9BFA2ED40C6E}"/>
                    </a:ext>
                  </a:extLst>
                </p:cNvPr>
                <p:cNvSpPr/>
                <p:nvPr/>
              </p:nvSpPr>
              <p:spPr>
                <a:xfrm>
                  <a:off x="6620816" y="5777788"/>
                  <a:ext cx="45719" cy="576821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7" name="Abgerundetes Rechteck 205">
                  <a:extLst>
                    <a:ext uri="{FF2B5EF4-FFF2-40B4-BE49-F238E27FC236}">
                      <a16:creationId xmlns:a16="http://schemas.microsoft.com/office/drawing/2014/main" id="{2E358C9D-92C2-4CFA-B717-6D8817C35296}"/>
                    </a:ext>
                  </a:extLst>
                </p:cNvPr>
                <p:cNvSpPr/>
                <p:nvPr/>
              </p:nvSpPr>
              <p:spPr>
                <a:xfrm>
                  <a:off x="6704643" y="5777788"/>
                  <a:ext cx="45719" cy="576821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8" name="Abgerundetes Rechteck 206">
                  <a:extLst>
                    <a:ext uri="{FF2B5EF4-FFF2-40B4-BE49-F238E27FC236}">
                      <a16:creationId xmlns:a16="http://schemas.microsoft.com/office/drawing/2014/main" id="{DCF354A7-932E-4642-B199-74C20ECEBF0D}"/>
                    </a:ext>
                  </a:extLst>
                </p:cNvPr>
                <p:cNvSpPr/>
                <p:nvPr/>
              </p:nvSpPr>
              <p:spPr>
                <a:xfrm>
                  <a:off x="6788470" y="5777788"/>
                  <a:ext cx="45719" cy="576821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9" name="Abgerundetes Rechteck 207">
                  <a:extLst>
                    <a:ext uri="{FF2B5EF4-FFF2-40B4-BE49-F238E27FC236}">
                      <a16:creationId xmlns:a16="http://schemas.microsoft.com/office/drawing/2014/main" id="{101DA71D-6C4D-4A23-BD52-786EF7ADD5E7}"/>
                    </a:ext>
                  </a:extLst>
                </p:cNvPr>
                <p:cNvSpPr/>
                <p:nvPr/>
              </p:nvSpPr>
              <p:spPr>
                <a:xfrm>
                  <a:off x="6871734" y="5777788"/>
                  <a:ext cx="45719" cy="576821"/>
                </a:xfrm>
                <a:prstGeom prst="round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srgbClr val="E7E6E6">
                      <a:lumMod val="90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cxnSp>
          <p:nvCxnSpPr>
            <p:cNvPr id="222" name="Gerader Verbinder 221">
              <a:extLst>
                <a:ext uri="{FF2B5EF4-FFF2-40B4-BE49-F238E27FC236}">
                  <a16:creationId xmlns:a16="http://schemas.microsoft.com/office/drawing/2014/main" id="{A6AFE81F-44F4-40D6-A851-517673DBF474}"/>
                </a:ext>
              </a:extLst>
            </p:cNvPr>
            <p:cNvCxnSpPr/>
            <p:nvPr/>
          </p:nvCxnSpPr>
          <p:spPr>
            <a:xfrm flipV="1">
              <a:off x="11881321" y="5639185"/>
              <a:ext cx="34612" cy="5938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3" name="Gerader Verbinder 222">
              <a:extLst>
                <a:ext uri="{FF2B5EF4-FFF2-40B4-BE49-F238E27FC236}">
                  <a16:creationId xmlns:a16="http://schemas.microsoft.com/office/drawing/2014/main" id="{5F21B4F9-A5C4-4481-9D67-B578CB79811A}"/>
                </a:ext>
              </a:extLst>
            </p:cNvPr>
            <p:cNvCxnSpPr/>
            <p:nvPr/>
          </p:nvCxnSpPr>
          <p:spPr>
            <a:xfrm flipH="1" flipV="1">
              <a:off x="11915653" y="5639181"/>
              <a:ext cx="16052" cy="593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4" name="Gerader Verbinder 223">
              <a:extLst>
                <a:ext uri="{FF2B5EF4-FFF2-40B4-BE49-F238E27FC236}">
                  <a16:creationId xmlns:a16="http://schemas.microsoft.com/office/drawing/2014/main" id="{AB6C9277-0BF9-4B4D-8A57-2009ACC86330}"/>
                </a:ext>
              </a:extLst>
            </p:cNvPr>
            <p:cNvCxnSpPr/>
            <p:nvPr/>
          </p:nvCxnSpPr>
          <p:spPr>
            <a:xfrm flipV="1">
              <a:off x="11931706" y="5652287"/>
              <a:ext cx="29981" cy="46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5" name="Gerader Verbinder 224">
              <a:extLst>
                <a:ext uri="{FF2B5EF4-FFF2-40B4-BE49-F238E27FC236}">
                  <a16:creationId xmlns:a16="http://schemas.microsoft.com/office/drawing/2014/main" id="{9645DF96-0418-4431-8957-A3B285FFBC8F}"/>
                </a:ext>
              </a:extLst>
            </p:cNvPr>
            <p:cNvCxnSpPr/>
            <p:nvPr/>
          </p:nvCxnSpPr>
          <p:spPr>
            <a:xfrm flipV="1">
              <a:off x="11934317" y="5639161"/>
              <a:ext cx="34612" cy="5938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6" name="Gerader Verbinder 225">
              <a:extLst>
                <a:ext uri="{FF2B5EF4-FFF2-40B4-BE49-F238E27FC236}">
                  <a16:creationId xmlns:a16="http://schemas.microsoft.com/office/drawing/2014/main" id="{12CFC4A2-F4CA-4A18-8616-A640EAF794A1}"/>
                </a:ext>
              </a:extLst>
            </p:cNvPr>
            <p:cNvCxnSpPr/>
            <p:nvPr/>
          </p:nvCxnSpPr>
          <p:spPr>
            <a:xfrm flipH="1" flipV="1">
              <a:off x="11968653" y="5639157"/>
              <a:ext cx="16052" cy="593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7" name="Gerader Verbinder 226">
              <a:extLst>
                <a:ext uri="{FF2B5EF4-FFF2-40B4-BE49-F238E27FC236}">
                  <a16:creationId xmlns:a16="http://schemas.microsoft.com/office/drawing/2014/main" id="{DEEBE3BD-670F-432B-8168-EEB381905E0D}"/>
                </a:ext>
              </a:extLst>
            </p:cNvPr>
            <p:cNvCxnSpPr/>
            <p:nvPr/>
          </p:nvCxnSpPr>
          <p:spPr>
            <a:xfrm flipV="1">
              <a:off x="11984702" y="5652263"/>
              <a:ext cx="29981" cy="46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8" name="Gerader Verbinder 227">
              <a:extLst>
                <a:ext uri="{FF2B5EF4-FFF2-40B4-BE49-F238E27FC236}">
                  <a16:creationId xmlns:a16="http://schemas.microsoft.com/office/drawing/2014/main" id="{2D283BC7-A67D-4544-8F04-9696E6B80994}"/>
                </a:ext>
              </a:extLst>
            </p:cNvPr>
            <p:cNvCxnSpPr/>
            <p:nvPr/>
          </p:nvCxnSpPr>
          <p:spPr>
            <a:xfrm>
              <a:off x="12089755" y="5765413"/>
              <a:ext cx="18307" cy="685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2C866BAC-1AE2-4AF4-A793-B45DAAC3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07219" y="5499895"/>
              <a:ext cx="622475" cy="678787"/>
            </a:xfrm>
            <a:prstGeom prst="rect">
              <a:avLst/>
            </a:prstGeom>
          </p:spPr>
        </p:pic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FB0715DF-1E86-480A-A1F3-0E561D514031}"/>
                </a:ext>
              </a:extLst>
            </p:cNvPr>
            <p:cNvSpPr txBox="1"/>
            <p:nvPr/>
          </p:nvSpPr>
          <p:spPr>
            <a:xfrm>
              <a:off x="8810478" y="2243790"/>
              <a:ext cx="1307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Warmwasser</a:t>
              </a:r>
            </a:p>
          </p:txBody>
        </p:sp>
        <p:sp>
          <p:nvSpPr>
            <p:cNvPr id="232" name="Textfeld 231">
              <a:extLst>
                <a:ext uri="{FF2B5EF4-FFF2-40B4-BE49-F238E27FC236}">
                  <a16:creationId xmlns:a16="http://schemas.microsoft.com/office/drawing/2014/main" id="{A0D083F5-1983-4D78-A8E8-ED43ED631441}"/>
                </a:ext>
              </a:extLst>
            </p:cNvPr>
            <p:cNvSpPr txBox="1"/>
            <p:nvPr/>
          </p:nvSpPr>
          <p:spPr>
            <a:xfrm>
              <a:off x="9345212" y="6498815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Kaltwasser</a:t>
              </a:r>
              <a:endParaRPr lang="de-DE" sz="16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37" name="Gruppieren 236">
              <a:extLst>
                <a:ext uri="{FF2B5EF4-FFF2-40B4-BE49-F238E27FC236}">
                  <a16:creationId xmlns:a16="http://schemas.microsoft.com/office/drawing/2014/main" id="{070969C4-AED2-4445-B4FF-C3888955C4A9}"/>
                </a:ext>
              </a:extLst>
            </p:cNvPr>
            <p:cNvGrpSpPr/>
            <p:nvPr/>
          </p:nvGrpSpPr>
          <p:grpSpPr>
            <a:xfrm>
              <a:off x="6910773" y="4490059"/>
              <a:ext cx="862319" cy="836903"/>
              <a:chOff x="8777702" y="2656021"/>
              <a:chExt cx="879254" cy="803592"/>
            </a:xfrm>
          </p:grpSpPr>
          <p:cxnSp>
            <p:nvCxnSpPr>
              <p:cNvPr id="244" name="Gerader Verbinder 243">
                <a:extLst>
                  <a:ext uri="{FF2B5EF4-FFF2-40B4-BE49-F238E27FC236}">
                    <a16:creationId xmlns:a16="http://schemas.microsoft.com/office/drawing/2014/main" id="{ECADC902-BAC7-44AA-AC9D-431FFB08FE8F}"/>
                  </a:ext>
                </a:extLst>
              </p:cNvPr>
              <p:cNvCxnSpPr/>
              <p:nvPr/>
            </p:nvCxnSpPr>
            <p:spPr>
              <a:xfrm flipH="1">
                <a:off x="8777702" y="2656885"/>
                <a:ext cx="868255" cy="79366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45" name="Rechteck 244">
                <a:extLst>
                  <a:ext uri="{FF2B5EF4-FFF2-40B4-BE49-F238E27FC236}">
                    <a16:creationId xmlns:a16="http://schemas.microsoft.com/office/drawing/2014/main" id="{0EF0AFD9-6AB5-43D6-BAAD-A9F03BDCFBFA}"/>
                  </a:ext>
                </a:extLst>
              </p:cNvPr>
              <p:cNvSpPr/>
              <p:nvPr/>
            </p:nvSpPr>
            <p:spPr>
              <a:xfrm>
                <a:off x="8777703" y="2684405"/>
                <a:ext cx="58532" cy="775208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32">
                  <a:defRPr/>
                </a:pPr>
                <a:endParaRPr lang="de-DE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Rechteck 245">
                <a:extLst>
                  <a:ext uri="{FF2B5EF4-FFF2-40B4-BE49-F238E27FC236}">
                    <a16:creationId xmlns:a16="http://schemas.microsoft.com/office/drawing/2014/main" id="{BF9B59BC-2C3E-497A-A225-06D2166E0AE3}"/>
                  </a:ext>
                </a:extLst>
              </p:cNvPr>
              <p:cNvSpPr/>
              <p:nvPr/>
            </p:nvSpPr>
            <p:spPr>
              <a:xfrm>
                <a:off x="9594999" y="2656021"/>
                <a:ext cx="61957" cy="794282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32">
                  <a:defRPr/>
                </a:pPr>
                <a:endParaRPr lang="de-DE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Rechteck 246">
                <a:extLst>
                  <a:ext uri="{FF2B5EF4-FFF2-40B4-BE49-F238E27FC236}">
                    <a16:creationId xmlns:a16="http://schemas.microsoft.com/office/drawing/2014/main" id="{5E497D27-1038-4AEF-8BE2-83254312099D}"/>
                  </a:ext>
                </a:extLst>
              </p:cNvPr>
              <p:cNvSpPr/>
              <p:nvPr/>
            </p:nvSpPr>
            <p:spPr>
              <a:xfrm>
                <a:off x="8784462" y="3399503"/>
                <a:ext cx="868254" cy="59247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32">
                  <a:defRPr/>
                </a:pPr>
                <a:endParaRPr lang="de-DE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Rechteck 247">
                <a:extLst>
                  <a:ext uri="{FF2B5EF4-FFF2-40B4-BE49-F238E27FC236}">
                    <a16:creationId xmlns:a16="http://schemas.microsoft.com/office/drawing/2014/main" id="{8E66425C-5611-4962-A43F-8089C428E3BB}"/>
                  </a:ext>
                </a:extLst>
              </p:cNvPr>
              <p:cNvSpPr/>
              <p:nvPr/>
            </p:nvSpPr>
            <p:spPr>
              <a:xfrm>
                <a:off x="8777703" y="2657748"/>
                <a:ext cx="868254" cy="59247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32">
                  <a:defRPr/>
                </a:pPr>
                <a:endParaRPr lang="de-DE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49" name="Gruppieren 248">
                <a:extLst>
                  <a:ext uri="{FF2B5EF4-FFF2-40B4-BE49-F238E27FC236}">
                    <a16:creationId xmlns:a16="http://schemas.microsoft.com/office/drawing/2014/main" id="{43330D18-8F2E-482B-8002-6692A2835729}"/>
                  </a:ext>
                </a:extLst>
              </p:cNvPr>
              <p:cNvGrpSpPr/>
              <p:nvPr/>
            </p:nvGrpSpPr>
            <p:grpSpPr>
              <a:xfrm rot="1315761">
                <a:off x="9358661" y="2992932"/>
                <a:ext cx="83574" cy="305131"/>
                <a:chOff x="9448800" y="3856703"/>
                <a:chExt cx="83574" cy="305131"/>
              </a:xfrm>
            </p:grpSpPr>
            <p:sp>
              <p:nvSpPr>
                <p:cNvPr id="250" name="Gleichschenkliges Dreieck 249">
                  <a:extLst>
                    <a:ext uri="{FF2B5EF4-FFF2-40B4-BE49-F238E27FC236}">
                      <a16:creationId xmlns:a16="http://schemas.microsoft.com/office/drawing/2014/main" id="{B923FA42-475C-4FED-8ED7-1F6B667FC135}"/>
                    </a:ext>
                  </a:extLst>
                </p:cNvPr>
                <p:cNvSpPr/>
                <p:nvPr/>
              </p:nvSpPr>
              <p:spPr>
                <a:xfrm rot="11286594">
                  <a:off x="9461417" y="4107992"/>
                  <a:ext cx="58341" cy="53842"/>
                </a:xfrm>
                <a:prstGeom prst="triangle">
                  <a:avLst/>
                </a:prstGeom>
                <a:solidFill>
                  <a:srgbClr val="FFC000"/>
                </a:solidFill>
                <a:ln w="28575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1" name="Freihandform 250">
                  <a:extLst>
                    <a:ext uri="{FF2B5EF4-FFF2-40B4-BE49-F238E27FC236}">
                      <a16:creationId xmlns:a16="http://schemas.microsoft.com/office/drawing/2014/main" id="{ECBBD8A6-21AC-407B-8536-C7F19387D3DE}"/>
                    </a:ext>
                  </a:extLst>
                </p:cNvPr>
                <p:cNvSpPr/>
                <p:nvPr/>
              </p:nvSpPr>
              <p:spPr>
                <a:xfrm>
                  <a:off x="9448800" y="3856703"/>
                  <a:ext cx="83574" cy="263013"/>
                </a:xfrm>
                <a:custGeom>
                  <a:avLst/>
                  <a:gdLst>
                    <a:gd name="connsiteX0" fmla="*/ 46703 w 83574"/>
                    <a:gd name="connsiteY0" fmla="*/ 0 h 263013"/>
                    <a:gd name="connsiteX1" fmla="*/ 0 w 83574"/>
                    <a:gd name="connsiteY1" fmla="*/ 135194 h 263013"/>
                    <a:gd name="connsiteX2" fmla="*/ 83574 w 83574"/>
                    <a:gd name="connsiteY2" fmla="*/ 130278 h 263013"/>
                    <a:gd name="connsiteX3" fmla="*/ 39329 w 83574"/>
                    <a:gd name="connsiteY3" fmla="*/ 263013 h 263013"/>
                    <a:gd name="connsiteX4" fmla="*/ 39329 w 83574"/>
                    <a:gd name="connsiteY4" fmla="*/ 263013 h 263013"/>
                    <a:gd name="connsiteX5" fmla="*/ 39329 w 83574"/>
                    <a:gd name="connsiteY5" fmla="*/ 263013 h 26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574" h="263013">
                      <a:moveTo>
                        <a:pt x="46703" y="0"/>
                      </a:moveTo>
                      <a:lnTo>
                        <a:pt x="0" y="135194"/>
                      </a:lnTo>
                      <a:lnTo>
                        <a:pt x="83574" y="130278"/>
                      </a:lnTo>
                      <a:lnTo>
                        <a:pt x="39329" y="263013"/>
                      </a:lnTo>
                      <a:lnTo>
                        <a:pt x="39329" y="263013"/>
                      </a:lnTo>
                      <a:lnTo>
                        <a:pt x="39329" y="263013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32">
                    <a:defRPr/>
                  </a:pPr>
                  <a:endParaRPr lang="de-DE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FDADCEE4-82B1-489A-A717-0F4D2808C3F5}"/>
                </a:ext>
              </a:extLst>
            </p:cNvPr>
            <p:cNvSpPr/>
            <p:nvPr/>
          </p:nvSpPr>
          <p:spPr>
            <a:xfrm>
              <a:off x="10217381" y="5597029"/>
              <a:ext cx="51631" cy="54923"/>
            </a:xfrm>
            <a:prstGeom prst="ellipse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2" name="Rechteck 241">
              <a:extLst>
                <a:ext uri="{FF2B5EF4-FFF2-40B4-BE49-F238E27FC236}">
                  <a16:creationId xmlns:a16="http://schemas.microsoft.com/office/drawing/2014/main" id="{C61134BF-7304-4903-B7DE-1B8563ECB079}"/>
                </a:ext>
              </a:extLst>
            </p:cNvPr>
            <p:cNvSpPr/>
            <p:nvPr/>
          </p:nvSpPr>
          <p:spPr>
            <a:xfrm>
              <a:off x="7158022" y="4352117"/>
              <a:ext cx="456709" cy="209875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de-DE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feld 242">
                  <a:extLst>
                    <a:ext uri="{FF2B5EF4-FFF2-40B4-BE49-F238E27FC236}">
                      <a16:creationId xmlns:a16="http://schemas.microsoft.com/office/drawing/2014/main" id="{6B788977-3149-4B54-B4A5-342959FF71B9}"/>
                    </a:ext>
                  </a:extLst>
                </p:cNvPr>
                <p:cNvSpPr txBox="1"/>
                <p:nvPr/>
              </p:nvSpPr>
              <p:spPr>
                <a:xfrm>
                  <a:off x="10538405" y="4292453"/>
                  <a:ext cx="60251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r>
                    <a:rPr lang="de-DE" dirty="0" err="1">
                      <a:latin typeface="+mj-lt"/>
                    </a:rPr>
                    <a:t>T</a:t>
                  </a:r>
                  <a:endParaRPr lang="de-DE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3" name="Textfeld 242">
                  <a:extLst>
                    <a:ext uri="{FF2B5EF4-FFF2-40B4-BE49-F238E27FC236}">
                      <a16:creationId xmlns:a16="http://schemas.microsoft.com/office/drawing/2014/main" id="{6B788977-3149-4B54-B4A5-342959FF7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8405" y="4292453"/>
                  <a:ext cx="602519" cy="338554"/>
                </a:xfrm>
                <a:prstGeom prst="rect">
                  <a:avLst/>
                </a:prstGeom>
                <a:blipFill>
                  <a:blip r:embed="rId1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Ellipse 287">
            <a:extLst>
              <a:ext uri="{FF2B5EF4-FFF2-40B4-BE49-F238E27FC236}">
                <a16:creationId xmlns:a16="http://schemas.microsoft.com/office/drawing/2014/main" id="{DBF2FB3B-6AB4-4750-B1DB-51EA90917790}"/>
              </a:ext>
            </a:extLst>
          </p:cNvPr>
          <p:cNvSpPr/>
          <p:nvPr/>
        </p:nvSpPr>
        <p:spPr>
          <a:xfrm rot="10800000" flipV="1">
            <a:off x="7913007" y="4913210"/>
            <a:ext cx="270083" cy="27601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de-DE" kern="0" dirty="0">
              <a:ln>
                <a:solidFill>
                  <a:schemeClr val="bg1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6" name="Flamme in Nachheizer">
            <a:extLst>
              <a:ext uri="{FF2B5EF4-FFF2-40B4-BE49-F238E27FC236}">
                <a16:creationId xmlns:a16="http://schemas.microsoft.com/office/drawing/2014/main" id="{D5311309-02BE-4234-BE96-5418221ABEA7}"/>
              </a:ext>
            </a:extLst>
          </p:cNvPr>
          <p:cNvGrpSpPr/>
          <p:nvPr/>
        </p:nvGrpSpPr>
        <p:grpSpPr>
          <a:xfrm>
            <a:off x="3906582" y="4637220"/>
            <a:ext cx="219461" cy="231028"/>
            <a:chOff x="1959345" y="4290703"/>
            <a:chExt cx="271789" cy="234823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6F73FF71-5FDA-4435-9F33-5915CBC502C1}"/>
                </a:ext>
              </a:extLst>
            </p:cNvPr>
            <p:cNvGrpSpPr/>
            <p:nvPr/>
          </p:nvGrpSpPr>
          <p:grpSpPr>
            <a:xfrm>
              <a:off x="1959345" y="4290703"/>
              <a:ext cx="271789" cy="234823"/>
              <a:chOff x="1932542" y="3436447"/>
              <a:chExt cx="271789" cy="234823"/>
            </a:xfrm>
          </p:grpSpPr>
          <p:sp>
            <p:nvSpPr>
              <p:cNvPr id="159" name="Träne 158">
                <a:extLst>
                  <a:ext uri="{FF2B5EF4-FFF2-40B4-BE49-F238E27FC236}">
                    <a16:creationId xmlns:a16="http://schemas.microsoft.com/office/drawing/2014/main" id="{8119143C-486E-4E24-AC1C-B4D21E90EB57}"/>
                  </a:ext>
                </a:extLst>
              </p:cNvPr>
              <p:cNvSpPr/>
              <p:nvPr/>
            </p:nvSpPr>
            <p:spPr bwMode="auto">
              <a:xfrm rot="18796623">
                <a:off x="1997149" y="3438570"/>
                <a:ext cx="156839" cy="152593"/>
              </a:xfrm>
              <a:prstGeom prst="teardrop">
                <a:avLst/>
              </a:prstGeom>
              <a:solidFill>
                <a:srgbClr val="FFCC00"/>
              </a:solidFill>
              <a:ln w="9525" cap="flat" cmpd="sng" algn="ctr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0" name="Träne 159">
                <a:extLst>
                  <a:ext uri="{FF2B5EF4-FFF2-40B4-BE49-F238E27FC236}">
                    <a16:creationId xmlns:a16="http://schemas.microsoft.com/office/drawing/2014/main" id="{0B26C574-91FB-46B9-8325-B030C4BAD2E2}"/>
                  </a:ext>
                </a:extLst>
              </p:cNvPr>
              <p:cNvSpPr/>
              <p:nvPr/>
            </p:nvSpPr>
            <p:spPr bwMode="auto">
              <a:xfrm rot="18146792">
                <a:off x="1930419" y="3493157"/>
                <a:ext cx="156839" cy="152593"/>
              </a:xfrm>
              <a:prstGeom prst="teardrop">
                <a:avLst/>
              </a:prstGeom>
              <a:solidFill>
                <a:srgbClr val="FFCC00"/>
              </a:solidFill>
              <a:ln w="9525" cap="flat" cmpd="sng" algn="ctr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1" name="Träne 160">
                <a:extLst>
                  <a:ext uri="{FF2B5EF4-FFF2-40B4-BE49-F238E27FC236}">
                    <a16:creationId xmlns:a16="http://schemas.microsoft.com/office/drawing/2014/main" id="{BA2F0802-B5AD-4549-818E-0A71A7C5171A}"/>
                  </a:ext>
                </a:extLst>
              </p:cNvPr>
              <p:cNvSpPr/>
              <p:nvPr/>
            </p:nvSpPr>
            <p:spPr bwMode="auto">
              <a:xfrm rot="21416421">
                <a:off x="2047492" y="3493743"/>
                <a:ext cx="156839" cy="152593"/>
              </a:xfrm>
              <a:prstGeom prst="teardrop">
                <a:avLst/>
              </a:prstGeom>
              <a:solidFill>
                <a:srgbClr val="FFCC00"/>
              </a:solidFill>
              <a:ln w="9525" cap="flat" cmpd="sng" algn="ctr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2" name="Ellipse 161">
                <a:extLst>
                  <a:ext uri="{FF2B5EF4-FFF2-40B4-BE49-F238E27FC236}">
                    <a16:creationId xmlns:a16="http://schemas.microsoft.com/office/drawing/2014/main" id="{1063C5F8-A19E-40D1-AE08-A875FAACD35D}"/>
                  </a:ext>
                </a:extLst>
              </p:cNvPr>
              <p:cNvSpPr/>
              <p:nvPr/>
            </p:nvSpPr>
            <p:spPr bwMode="auto">
              <a:xfrm rot="21435111">
                <a:off x="1962509" y="3561574"/>
                <a:ext cx="223486" cy="109696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3" name="Träne 162">
                <a:extLst>
                  <a:ext uri="{FF2B5EF4-FFF2-40B4-BE49-F238E27FC236}">
                    <a16:creationId xmlns:a16="http://schemas.microsoft.com/office/drawing/2014/main" id="{ED9D24C1-5AE7-4B1B-BB39-EE52F590BF9A}"/>
                  </a:ext>
                </a:extLst>
              </p:cNvPr>
              <p:cNvSpPr/>
              <p:nvPr/>
            </p:nvSpPr>
            <p:spPr bwMode="auto">
              <a:xfrm rot="17568213">
                <a:off x="1990217" y="3522116"/>
                <a:ext cx="147978" cy="145209"/>
              </a:xfrm>
              <a:prstGeom prst="teardrop">
                <a:avLst/>
              </a:prstGeom>
              <a:solidFill>
                <a:srgbClr val="FF9933"/>
              </a:solidFill>
              <a:ln w="9525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4" name="Träne 163">
                <a:extLst>
                  <a:ext uri="{FF2B5EF4-FFF2-40B4-BE49-F238E27FC236}">
                    <a16:creationId xmlns:a16="http://schemas.microsoft.com/office/drawing/2014/main" id="{C657DCF2-87C6-4818-B7C9-35A99DCB0FED}"/>
                  </a:ext>
                </a:extLst>
              </p:cNvPr>
              <p:cNvSpPr/>
              <p:nvPr/>
            </p:nvSpPr>
            <p:spPr bwMode="auto">
              <a:xfrm rot="19635078">
                <a:off x="2062964" y="3539424"/>
                <a:ext cx="125484" cy="118064"/>
              </a:xfrm>
              <a:prstGeom prst="teardrop">
                <a:avLst/>
              </a:prstGeom>
              <a:solidFill>
                <a:srgbClr val="FF9933"/>
              </a:solidFill>
              <a:ln w="9525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sp>
          <p:nvSpPr>
            <p:cNvPr id="158" name="Träne 157">
              <a:extLst>
                <a:ext uri="{FF2B5EF4-FFF2-40B4-BE49-F238E27FC236}">
                  <a16:creationId xmlns:a16="http://schemas.microsoft.com/office/drawing/2014/main" id="{77ACA60F-C3F5-4D3D-B008-D46AED553F88}"/>
                </a:ext>
              </a:extLst>
            </p:cNvPr>
            <p:cNvSpPr/>
            <p:nvPr/>
          </p:nvSpPr>
          <p:spPr bwMode="auto">
            <a:xfrm rot="18139612">
              <a:off x="2082495" y="4437840"/>
              <a:ext cx="85434" cy="88314"/>
            </a:xfrm>
            <a:prstGeom prst="teardrop">
              <a:avLst/>
            </a:prstGeom>
            <a:solidFill>
              <a:srgbClr val="CC3300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92" name="Titel 2">
            <a:extLst>
              <a:ext uri="{FF2B5EF4-FFF2-40B4-BE49-F238E27FC236}">
                <a16:creationId xmlns:a16="http://schemas.microsoft.com/office/drawing/2014/main" id="{3079D266-74F2-42F5-8CBC-7AE459C0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de-DE" altLang="de-DE" dirty="0"/>
              <a:t>Solare Trinkwassererwärmung</a:t>
            </a:r>
            <a:endParaRPr lang="de-DE" dirty="0"/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7FD26E97-C888-4688-9350-364642CEE3D0}"/>
              </a:ext>
            </a:extLst>
          </p:cNvPr>
          <p:cNvSpPr/>
          <p:nvPr/>
        </p:nvSpPr>
        <p:spPr>
          <a:xfrm rot="7300617">
            <a:off x="7339637" y="1247847"/>
            <a:ext cx="72000" cy="72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de-DE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7F2DF473-3409-4388-BB91-AC515CD84645}"/>
              </a:ext>
            </a:extLst>
          </p:cNvPr>
          <p:cNvCxnSpPr>
            <a:cxnSpLocks/>
          </p:cNvCxnSpPr>
          <p:nvPr/>
        </p:nvCxnSpPr>
        <p:spPr>
          <a:xfrm>
            <a:off x="7353661" y="1265199"/>
            <a:ext cx="11014" cy="303010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7BCCC989-6D28-4042-8BD1-CD10CB3D2314}"/>
              </a:ext>
            </a:extLst>
          </p:cNvPr>
          <p:cNvSpPr/>
          <p:nvPr/>
        </p:nvSpPr>
        <p:spPr bwMode="auto">
          <a:xfrm rot="5400000">
            <a:off x="7123719" y="1411542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" name="3D-Modell 6" descr="Wolke">
                <a:extLst>
                  <a:ext uri="{FF2B5EF4-FFF2-40B4-BE49-F238E27FC236}">
                    <a16:creationId xmlns:a16="http://schemas.microsoft.com/office/drawing/2014/main" id="{313B7FF7-0F6E-4C30-B986-B03C590CFF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4471959"/>
                  </p:ext>
                </p:extLst>
              </p:nvPr>
            </p:nvGraphicFramePr>
            <p:xfrm>
              <a:off x="7224415" y="-430033"/>
              <a:ext cx="1377196" cy="135819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377196" cy="1358199"/>
                    </a:xfrm>
                    <a:prstGeom prst="rect">
                      <a:avLst/>
                    </a:prstGeom>
                  </am3d:spPr>
                  <am3d:camera>
                    <am3d:pos x="0" y="0" z="6593000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072774" d="1000000"/>
                    <am3d:preTrans dx="983301" dy="-9956585" dz="-601184"/>
                    <am3d:scale>
                      <am3d:sx n="1000000" d="1000000"/>
                      <am3d:sy n="1000000" d="1000000"/>
                      <am3d:sz n="1000000" d="1000000"/>
                    </am3d:scale>
                    <am3d:rot ax="8194014" ay="1790090" az="9286750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20230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-Modell 6" descr="Wolke">
                <a:extLst>
                  <a:ext uri="{FF2B5EF4-FFF2-40B4-BE49-F238E27FC236}">
                    <a16:creationId xmlns:a16="http://schemas.microsoft.com/office/drawing/2014/main" id="{313B7FF7-0F6E-4C30-B986-B03C590CFF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24415" y="-430033"/>
                <a:ext cx="1377196" cy="135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44" name="3D-Modell 143" descr="Wolke">
                <a:extLst>
                  <a:ext uri="{FF2B5EF4-FFF2-40B4-BE49-F238E27FC236}">
                    <a16:creationId xmlns:a16="http://schemas.microsoft.com/office/drawing/2014/main" id="{A81AEC49-3639-4742-91AF-74372B58696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9316942"/>
                  </p:ext>
                </p:extLst>
              </p:nvPr>
            </p:nvGraphicFramePr>
            <p:xfrm>
              <a:off x="7978225" y="49648"/>
              <a:ext cx="1377196" cy="135819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377196" cy="1358199"/>
                    </a:xfrm>
                    <a:prstGeom prst="rect">
                      <a:avLst/>
                    </a:prstGeom>
                  </am3d:spPr>
                  <am3d:camera>
                    <am3d:pos x="0" y="0" z="6593000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072774" d="1000000"/>
                    <am3d:preTrans dx="983301" dy="-9956585" dz="-601184"/>
                    <am3d:scale>
                      <am3d:sx n="1000000" d="1000000"/>
                      <am3d:sy n="1000000" d="1000000"/>
                      <am3d:sz n="1000000" d="1000000"/>
                    </am3d:scale>
                    <am3d:rot ax="8194014" ay="1790090" az="9286750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20230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4" name="3D-Modell 143" descr="Wolke">
                <a:extLst>
                  <a:ext uri="{FF2B5EF4-FFF2-40B4-BE49-F238E27FC236}">
                    <a16:creationId xmlns:a16="http://schemas.microsoft.com/office/drawing/2014/main" id="{A81AEC49-3639-4742-91AF-74372B5869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78225" y="49648"/>
                <a:ext cx="1377196" cy="1358199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C87813D-9213-424F-AB37-4567A52401F7}"/>
              </a:ext>
            </a:extLst>
          </p:cNvPr>
          <p:cNvCxnSpPr>
            <a:cxnSpLocks/>
          </p:cNvCxnSpPr>
          <p:nvPr/>
        </p:nvCxnSpPr>
        <p:spPr bwMode="auto">
          <a:xfrm flipV="1">
            <a:off x="7464844" y="640689"/>
            <a:ext cx="448169" cy="451579"/>
          </a:xfrm>
          <a:prstGeom prst="straightConnector1">
            <a:avLst/>
          </a:prstGeom>
          <a:ln w="19050" cap="flat" cmpd="sng" algn="ctr">
            <a:solidFill>
              <a:srgbClr val="B0B014"/>
            </a:solidFill>
            <a:prstDash val="dash"/>
            <a:round/>
            <a:headEnd type="arrow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5" name="Gerade Verbindung mit Pfeil 174">
            <a:extLst>
              <a:ext uri="{FF2B5EF4-FFF2-40B4-BE49-F238E27FC236}">
                <a16:creationId xmlns:a16="http://schemas.microsoft.com/office/drawing/2014/main" id="{39423359-CAC6-4E5E-B9FB-B17499EE789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041" y="855534"/>
            <a:ext cx="410932" cy="382173"/>
          </a:xfrm>
          <a:prstGeom prst="straightConnector1">
            <a:avLst/>
          </a:prstGeom>
          <a:ln w="19050" cap="flat" cmpd="sng" algn="ctr">
            <a:solidFill>
              <a:srgbClr val="B0B014"/>
            </a:solidFill>
            <a:prstDash val="dash"/>
            <a:round/>
            <a:headEnd type="arrow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8" name="Gerade Verbindung mit Pfeil 197">
            <a:extLst>
              <a:ext uri="{FF2B5EF4-FFF2-40B4-BE49-F238E27FC236}">
                <a16:creationId xmlns:a16="http://schemas.microsoft.com/office/drawing/2014/main" id="{635D4E9A-C12A-45A1-9FDB-77A6752EFC19}"/>
              </a:ext>
            </a:extLst>
          </p:cNvPr>
          <p:cNvCxnSpPr>
            <a:cxnSpLocks/>
          </p:cNvCxnSpPr>
          <p:nvPr/>
        </p:nvCxnSpPr>
        <p:spPr bwMode="auto">
          <a:xfrm flipV="1">
            <a:off x="7906525" y="1026526"/>
            <a:ext cx="367832" cy="355882"/>
          </a:xfrm>
          <a:prstGeom prst="straightConnector1">
            <a:avLst/>
          </a:prstGeom>
          <a:ln w="19050" cap="flat" cmpd="sng" algn="ctr">
            <a:solidFill>
              <a:srgbClr val="B0B014"/>
            </a:solidFill>
            <a:prstDash val="dash"/>
            <a:round/>
            <a:headEnd type="arrow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4" name="Gerade Verbindung mit Pfeil 283">
            <a:extLst>
              <a:ext uri="{FF2B5EF4-FFF2-40B4-BE49-F238E27FC236}">
                <a16:creationId xmlns:a16="http://schemas.microsoft.com/office/drawing/2014/main" id="{DBBAC859-CB4F-4F0E-AC91-D43289800AAD}"/>
              </a:ext>
            </a:extLst>
          </p:cNvPr>
          <p:cNvCxnSpPr>
            <a:cxnSpLocks/>
          </p:cNvCxnSpPr>
          <p:nvPr/>
        </p:nvCxnSpPr>
        <p:spPr bwMode="auto">
          <a:xfrm flipV="1">
            <a:off x="8181568" y="1088025"/>
            <a:ext cx="451512" cy="428604"/>
          </a:xfrm>
          <a:prstGeom prst="straightConnector1">
            <a:avLst/>
          </a:prstGeom>
          <a:ln w="19050" cap="flat" cmpd="sng" algn="ctr">
            <a:solidFill>
              <a:srgbClr val="B0B014"/>
            </a:solidFill>
            <a:prstDash val="dash"/>
            <a:round/>
            <a:headEnd type="arrow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4" name="Ellipse 293">
            <a:extLst>
              <a:ext uri="{FF2B5EF4-FFF2-40B4-BE49-F238E27FC236}">
                <a16:creationId xmlns:a16="http://schemas.microsoft.com/office/drawing/2014/main" id="{63622255-E777-46CA-BAE1-B0A6BD09C955}"/>
              </a:ext>
            </a:extLst>
          </p:cNvPr>
          <p:cNvSpPr/>
          <p:nvPr/>
        </p:nvSpPr>
        <p:spPr>
          <a:xfrm rot="5400000" flipV="1">
            <a:off x="3769982" y="3569300"/>
            <a:ext cx="270083" cy="27601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de-DE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5" name="Gleichschenkliges Dreieck 294">
            <a:extLst>
              <a:ext uri="{FF2B5EF4-FFF2-40B4-BE49-F238E27FC236}">
                <a16:creationId xmlns:a16="http://schemas.microsoft.com/office/drawing/2014/main" id="{96299934-2A2F-4CED-AB00-D1788D1FEA8C}"/>
              </a:ext>
            </a:extLst>
          </p:cNvPr>
          <p:cNvSpPr/>
          <p:nvPr/>
        </p:nvSpPr>
        <p:spPr bwMode="auto">
          <a:xfrm rot="16200000">
            <a:off x="3817511" y="3625428"/>
            <a:ext cx="164105" cy="159246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0" name="Pfeil: nach rechts 299">
            <a:extLst>
              <a:ext uri="{FF2B5EF4-FFF2-40B4-BE49-F238E27FC236}">
                <a16:creationId xmlns:a16="http://schemas.microsoft.com/office/drawing/2014/main" id="{C9107337-4AEC-40C4-B0D0-023809D098B4}"/>
              </a:ext>
            </a:extLst>
          </p:cNvPr>
          <p:cNvSpPr/>
          <p:nvPr/>
        </p:nvSpPr>
        <p:spPr bwMode="auto">
          <a:xfrm rot="16200000">
            <a:off x="7925325" y="4237509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2" name="Pfeil: nach rechts 151">
            <a:extLst>
              <a:ext uri="{FF2B5EF4-FFF2-40B4-BE49-F238E27FC236}">
                <a16:creationId xmlns:a16="http://schemas.microsoft.com/office/drawing/2014/main" id="{1FD10E00-2A10-4095-804A-45E431CB9349}"/>
              </a:ext>
            </a:extLst>
          </p:cNvPr>
          <p:cNvSpPr/>
          <p:nvPr/>
        </p:nvSpPr>
        <p:spPr bwMode="auto">
          <a:xfrm rot="16200000">
            <a:off x="7925326" y="3782678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Pumpe Solar">
            <a:extLst>
              <a:ext uri="{FF2B5EF4-FFF2-40B4-BE49-F238E27FC236}">
                <a16:creationId xmlns:a16="http://schemas.microsoft.com/office/drawing/2014/main" id="{2EE938A9-3A9E-46CA-B6BD-14561CD28504}"/>
              </a:ext>
            </a:extLst>
          </p:cNvPr>
          <p:cNvSpPr/>
          <p:nvPr/>
        </p:nvSpPr>
        <p:spPr bwMode="auto">
          <a:xfrm>
            <a:off x="7964282" y="4957068"/>
            <a:ext cx="170999" cy="16138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9" name="Pfeil: nach rechts 168">
            <a:extLst>
              <a:ext uri="{FF2B5EF4-FFF2-40B4-BE49-F238E27FC236}">
                <a16:creationId xmlns:a16="http://schemas.microsoft.com/office/drawing/2014/main" id="{8F77EEDD-BCB5-4897-B038-E9431BF02790}"/>
              </a:ext>
            </a:extLst>
          </p:cNvPr>
          <p:cNvSpPr/>
          <p:nvPr/>
        </p:nvSpPr>
        <p:spPr bwMode="auto">
          <a:xfrm rot="16200000">
            <a:off x="7925325" y="3292530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4" name="Pfeil: nach rechts 213">
            <a:extLst>
              <a:ext uri="{FF2B5EF4-FFF2-40B4-BE49-F238E27FC236}">
                <a16:creationId xmlns:a16="http://schemas.microsoft.com/office/drawing/2014/main" id="{4678CF31-5F45-4084-A7F2-10121274258B}"/>
              </a:ext>
            </a:extLst>
          </p:cNvPr>
          <p:cNvSpPr/>
          <p:nvPr/>
        </p:nvSpPr>
        <p:spPr bwMode="auto">
          <a:xfrm rot="16200000">
            <a:off x="7924356" y="2805760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1" name="Pfeil: nach rechts 280">
            <a:extLst>
              <a:ext uri="{FF2B5EF4-FFF2-40B4-BE49-F238E27FC236}">
                <a16:creationId xmlns:a16="http://schemas.microsoft.com/office/drawing/2014/main" id="{A28A75D7-7BBD-4240-B4C4-4D47374753A9}"/>
              </a:ext>
            </a:extLst>
          </p:cNvPr>
          <p:cNvSpPr/>
          <p:nvPr/>
        </p:nvSpPr>
        <p:spPr bwMode="auto">
          <a:xfrm rot="16200000">
            <a:off x="7924356" y="2316202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3" name="Pfeil: nach rechts 282">
            <a:extLst>
              <a:ext uri="{FF2B5EF4-FFF2-40B4-BE49-F238E27FC236}">
                <a16:creationId xmlns:a16="http://schemas.microsoft.com/office/drawing/2014/main" id="{77F42320-CB2D-48A6-AE7E-1E041E1BB879}"/>
              </a:ext>
            </a:extLst>
          </p:cNvPr>
          <p:cNvSpPr/>
          <p:nvPr/>
        </p:nvSpPr>
        <p:spPr bwMode="auto">
          <a:xfrm rot="16200000">
            <a:off x="7924356" y="4710247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0" name="Pfeil: nach rechts 149">
            <a:extLst>
              <a:ext uri="{FF2B5EF4-FFF2-40B4-BE49-F238E27FC236}">
                <a16:creationId xmlns:a16="http://schemas.microsoft.com/office/drawing/2014/main" id="{7D5EFCCD-1D4A-4351-A49F-2E0F99A78966}"/>
              </a:ext>
            </a:extLst>
          </p:cNvPr>
          <p:cNvSpPr/>
          <p:nvPr/>
        </p:nvSpPr>
        <p:spPr bwMode="auto">
          <a:xfrm rot="5400000">
            <a:off x="7120920" y="1926448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1" name="Pfeil: nach rechts 150">
            <a:extLst>
              <a:ext uri="{FF2B5EF4-FFF2-40B4-BE49-F238E27FC236}">
                <a16:creationId xmlns:a16="http://schemas.microsoft.com/office/drawing/2014/main" id="{D1DCD502-CFCE-4EF6-A513-35E939C5F144}"/>
              </a:ext>
            </a:extLst>
          </p:cNvPr>
          <p:cNvSpPr/>
          <p:nvPr/>
        </p:nvSpPr>
        <p:spPr bwMode="auto">
          <a:xfrm rot="5400000">
            <a:off x="7120919" y="2447144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3" name="Pfeil: nach rechts 152">
            <a:extLst>
              <a:ext uri="{FF2B5EF4-FFF2-40B4-BE49-F238E27FC236}">
                <a16:creationId xmlns:a16="http://schemas.microsoft.com/office/drawing/2014/main" id="{3E9647BF-233D-41BD-ACE2-489AE456E39A}"/>
              </a:ext>
            </a:extLst>
          </p:cNvPr>
          <p:cNvSpPr/>
          <p:nvPr/>
        </p:nvSpPr>
        <p:spPr bwMode="auto">
          <a:xfrm rot="5400000">
            <a:off x="7121059" y="2962832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0" name="Pfeil: nach rechts 179">
            <a:extLst>
              <a:ext uri="{FF2B5EF4-FFF2-40B4-BE49-F238E27FC236}">
                <a16:creationId xmlns:a16="http://schemas.microsoft.com/office/drawing/2014/main" id="{DA94E945-1E69-4803-B263-733ADAE82EB2}"/>
              </a:ext>
            </a:extLst>
          </p:cNvPr>
          <p:cNvSpPr/>
          <p:nvPr/>
        </p:nvSpPr>
        <p:spPr bwMode="auto">
          <a:xfrm rot="5400000">
            <a:off x="7123787" y="3461820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6" name="Pfeil: nach rechts 215">
            <a:extLst>
              <a:ext uri="{FF2B5EF4-FFF2-40B4-BE49-F238E27FC236}">
                <a16:creationId xmlns:a16="http://schemas.microsoft.com/office/drawing/2014/main" id="{1D99DB7A-8D3A-4EB3-B1A8-B11C53A2542E}"/>
              </a:ext>
            </a:extLst>
          </p:cNvPr>
          <p:cNvSpPr/>
          <p:nvPr/>
        </p:nvSpPr>
        <p:spPr bwMode="auto">
          <a:xfrm rot="5400000">
            <a:off x="7120988" y="3976726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0" name="Pfeil: nach rechts 279">
            <a:extLst>
              <a:ext uri="{FF2B5EF4-FFF2-40B4-BE49-F238E27FC236}">
                <a16:creationId xmlns:a16="http://schemas.microsoft.com/office/drawing/2014/main" id="{48E3EDD7-834C-45AE-B320-6EF2456B3AEB}"/>
              </a:ext>
            </a:extLst>
          </p:cNvPr>
          <p:cNvSpPr/>
          <p:nvPr/>
        </p:nvSpPr>
        <p:spPr bwMode="auto">
          <a:xfrm rot="5400000">
            <a:off x="7120987" y="4497422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2" name="Pfeil: nach rechts 281">
            <a:extLst>
              <a:ext uri="{FF2B5EF4-FFF2-40B4-BE49-F238E27FC236}">
                <a16:creationId xmlns:a16="http://schemas.microsoft.com/office/drawing/2014/main" id="{A3E7F6F6-DBB3-472F-AD26-E84C1CEFF86D}"/>
              </a:ext>
            </a:extLst>
          </p:cNvPr>
          <p:cNvSpPr/>
          <p:nvPr/>
        </p:nvSpPr>
        <p:spPr bwMode="auto">
          <a:xfrm rot="5400000">
            <a:off x="7121127" y="5013110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5" name="Pfeil: nach rechts 284">
            <a:extLst>
              <a:ext uri="{FF2B5EF4-FFF2-40B4-BE49-F238E27FC236}">
                <a16:creationId xmlns:a16="http://schemas.microsoft.com/office/drawing/2014/main" id="{E99C6430-7BD2-4161-A6B4-E6C47C0D5C36}"/>
              </a:ext>
            </a:extLst>
          </p:cNvPr>
          <p:cNvSpPr/>
          <p:nvPr/>
        </p:nvSpPr>
        <p:spPr bwMode="auto">
          <a:xfrm>
            <a:off x="6802246" y="6052811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6" name="Pfeil: nach rechts 285">
            <a:extLst>
              <a:ext uri="{FF2B5EF4-FFF2-40B4-BE49-F238E27FC236}">
                <a16:creationId xmlns:a16="http://schemas.microsoft.com/office/drawing/2014/main" id="{FAD8EFDE-4482-41BF-A9D5-3B35479CCC99}"/>
              </a:ext>
            </a:extLst>
          </p:cNvPr>
          <p:cNvSpPr/>
          <p:nvPr/>
        </p:nvSpPr>
        <p:spPr bwMode="auto">
          <a:xfrm>
            <a:off x="7403155" y="6046849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6" name="Pfeil: nach rechts 295">
            <a:extLst>
              <a:ext uri="{FF2B5EF4-FFF2-40B4-BE49-F238E27FC236}">
                <a16:creationId xmlns:a16="http://schemas.microsoft.com/office/drawing/2014/main" id="{358AFCC3-89E5-4760-BD55-3889F7FEB2FC}"/>
              </a:ext>
            </a:extLst>
          </p:cNvPr>
          <p:cNvSpPr/>
          <p:nvPr/>
        </p:nvSpPr>
        <p:spPr bwMode="auto">
          <a:xfrm rot="16200000">
            <a:off x="7924357" y="5493450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7" name="Pfeil kalt solar">
            <a:extLst>
              <a:ext uri="{FF2B5EF4-FFF2-40B4-BE49-F238E27FC236}">
                <a16:creationId xmlns:a16="http://schemas.microsoft.com/office/drawing/2014/main" id="{7D6E0C32-A181-4274-AC54-CA050D1459E8}"/>
              </a:ext>
            </a:extLst>
          </p:cNvPr>
          <p:cNvSpPr/>
          <p:nvPr/>
        </p:nvSpPr>
        <p:spPr bwMode="auto">
          <a:xfrm rot="16200000">
            <a:off x="7925918" y="5892124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303" name="Grafik 302" descr="Eine organische Form">
            <a:extLst>
              <a:ext uri="{FF2B5EF4-FFF2-40B4-BE49-F238E27FC236}">
                <a16:creationId xmlns:a16="http://schemas.microsoft.com/office/drawing/2014/main" id="{7A1903A8-F9FB-4E07-A7D5-5A1C394AF1A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8891878">
            <a:off x="6375281" y="2669792"/>
            <a:ext cx="401921" cy="412370"/>
          </a:xfrm>
          <a:prstGeom prst="rect">
            <a:avLst/>
          </a:prstGeom>
        </p:spPr>
      </p:pic>
      <p:pic>
        <p:nvPicPr>
          <p:cNvPr id="305" name="Grafik 304" descr="Eine organische Form">
            <a:extLst>
              <a:ext uri="{FF2B5EF4-FFF2-40B4-BE49-F238E27FC236}">
                <a16:creationId xmlns:a16="http://schemas.microsoft.com/office/drawing/2014/main" id="{0E0A274D-B437-4080-9E34-40ABB754BDB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8913349">
            <a:off x="6160620" y="2837776"/>
            <a:ext cx="451357" cy="463091"/>
          </a:xfrm>
          <a:prstGeom prst="rect">
            <a:avLst/>
          </a:prstGeom>
        </p:spPr>
      </p:pic>
      <p:pic>
        <p:nvPicPr>
          <p:cNvPr id="306" name="Grafik 305" descr="Eine organische Form">
            <a:extLst>
              <a:ext uri="{FF2B5EF4-FFF2-40B4-BE49-F238E27FC236}">
                <a16:creationId xmlns:a16="http://schemas.microsoft.com/office/drawing/2014/main" id="{0338331E-241B-43EA-80AF-791DF5639D4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6626295">
            <a:off x="6480967" y="2866446"/>
            <a:ext cx="477486" cy="489900"/>
          </a:xfrm>
          <a:prstGeom prst="rect">
            <a:avLst/>
          </a:prstGeom>
        </p:spPr>
      </p:pic>
      <p:pic>
        <p:nvPicPr>
          <p:cNvPr id="308" name="Wolke X" descr="Eine organische Form">
            <a:extLst>
              <a:ext uri="{FF2B5EF4-FFF2-40B4-BE49-F238E27FC236}">
                <a16:creationId xmlns:a16="http://schemas.microsoft.com/office/drawing/2014/main" id="{973C81E6-0144-4671-A51A-DD6C134CEFF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4241429">
            <a:off x="6219557" y="3044641"/>
            <a:ext cx="481469" cy="508061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11" name="3D-Modell 310" descr="Wassertropfen">
                <a:extLst>
                  <a:ext uri="{FF2B5EF4-FFF2-40B4-BE49-F238E27FC236}">
                    <a16:creationId xmlns:a16="http://schemas.microsoft.com/office/drawing/2014/main" id="{0FCCFC36-1DB7-4B17-9CC1-3B2620691F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5622685"/>
                  </p:ext>
                </p:extLst>
              </p:nvPr>
            </p:nvGraphicFramePr>
            <p:xfrm flipH="1">
              <a:off x="6500881" y="2595739"/>
              <a:ext cx="63463" cy="91446"/>
            </p:xfrm>
            <a:graphic>
              <a:graphicData uri="http://schemas.microsoft.com/office/drawing/2017/model3d">
                <am3d:model3d r:embed="rId11">
                  <am3d:spPr>
                    <a:xfrm flipH="1">
                      <a:off x="0" y="0"/>
                      <a:ext cx="63463" cy="91446"/>
                    </a:xfrm>
                    <a:prstGeom prst="rect">
                      <a:avLst/>
                    </a:prstGeom>
                  </am3d:spPr>
                  <am3d:camera>
                    <am3d:pos x="0" y="0" z="6590638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338430" d="1000000"/>
                    <am3d:preTrans dx="120" dy="-18013082" dz="2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123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1" name="3D-Modell 310" descr="Wassertropfen">
                <a:extLst>
                  <a:ext uri="{FF2B5EF4-FFF2-40B4-BE49-F238E27FC236}">
                    <a16:creationId xmlns:a16="http://schemas.microsoft.com/office/drawing/2014/main" id="{0FCCFC36-1DB7-4B17-9CC1-3B2620691F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6500881" y="2595739"/>
                <a:ext cx="63463" cy="9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12" name="3D-Modell 311" descr="Wassertropfen">
                <a:extLst>
                  <a:ext uri="{FF2B5EF4-FFF2-40B4-BE49-F238E27FC236}">
                    <a16:creationId xmlns:a16="http://schemas.microsoft.com/office/drawing/2014/main" id="{746DFDE6-F159-484B-9595-43F763B178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1885408"/>
                  </p:ext>
                </p:extLst>
              </p:nvPr>
            </p:nvGraphicFramePr>
            <p:xfrm flipH="1">
              <a:off x="6510354" y="2577911"/>
              <a:ext cx="63463" cy="91446"/>
            </p:xfrm>
            <a:graphic>
              <a:graphicData uri="http://schemas.microsoft.com/office/drawing/2017/model3d">
                <am3d:model3d r:embed="rId11">
                  <am3d:spPr>
                    <a:xfrm flipH="1">
                      <a:off x="0" y="0"/>
                      <a:ext cx="63463" cy="91446"/>
                    </a:xfrm>
                    <a:prstGeom prst="rect">
                      <a:avLst/>
                    </a:prstGeom>
                  </am3d:spPr>
                  <am3d:camera>
                    <am3d:pos x="0" y="0" z="6590638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338430" d="1000000"/>
                    <am3d:preTrans dx="120" dy="-18013082" dz="2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123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2" name="3D-Modell 311" descr="Wassertropfen">
                <a:extLst>
                  <a:ext uri="{FF2B5EF4-FFF2-40B4-BE49-F238E27FC236}">
                    <a16:creationId xmlns:a16="http://schemas.microsoft.com/office/drawing/2014/main" id="{746DFDE6-F159-484B-9595-43F763B178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6510354" y="2577911"/>
                <a:ext cx="63463" cy="9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13" name="3D-Modell 312" descr="Wassertropfen">
                <a:extLst>
                  <a:ext uri="{FF2B5EF4-FFF2-40B4-BE49-F238E27FC236}">
                    <a16:creationId xmlns:a16="http://schemas.microsoft.com/office/drawing/2014/main" id="{5A7FDE92-3ADA-4306-BAF0-CC37157ACC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838854"/>
                  </p:ext>
                </p:extLst>
              </p:nvPr>
            </p:nvGraphicFramePr>
            <p:xfrm flipH="1">
              <a:off x="6479882" y="2617775"/>
              <a:ext cx="63463" cy="91446"/>
            </p:xfrm>
            <a:graphic>
              <a:graphicData uri="http://schemas.microsoft.com/office/drawing/2017/model3d">
                <am3d:model3d r:embed="rId11">
                  <am3d:spPr>
                    <a:xfrm flipH="1">
                      <a:off x="0" y="0"/>
                      <a:ext cx="63463" cy="91446"/>
                    </a:xfrm>
                    <a:prstGeom prst="rect">
                      <a:avLst/>
                    </a:prstGeom>
                  </am3d:spPr>
                  <am3d:camera>
                    <am3d:pos x="0" y="0" z="6590638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338430" d="1000000"/>
                    <am3d:preTrans dx="120" dy="-18013082" dz="2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123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3" name="3D-Modell 312" descr="Wassertropfen">
                <a:extLst>
                  <a:ext uri="{FF2B5EF4-FFF2-40B4-BE49-F238E27FC236}">
                    <a16:creationId xmlns:a16="http://schemas.microsoft.com/office/drawing/2014/main" id="{5A7FDE92-3ADA-4306-BAF0-CC37157ACC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6479882" y="2617775"/>
                <a:ext cx="63463" cy="9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14" name="3D-Modell 313" descr="Wassertropfen">
                <a:extLst>
                  <a:ext uri="{FF2B5EF4-FFF2-40B4-BE49-F238E27FC236}">
                    <a16:creationId xmlns:a16="http://schemas.microsoft.com/office/drawing/2014/main" id="{C092DA34-7BD8-4D3C-8BB9-5853F85CE5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7009362"/>
                  </p:ext>
                </p:extLst>
              </p:nvPr>
            </p:nvGraphicFramePr>
            <p:xfrm flipH="1">
              <a:off x="6510246" y="2617397"/>
              <a:ext cx="63463" cy="91446"/>
            </p:xfrm>
            <a:graphic>
              <a:graphicData uri="http://schemas.microsoft.com/office/drawing/2017/model3d">
                <am3d:model3d r:embed="rId11">
                  <am3d:spPr>
                    <a:xfrm flipH="1">
                      <a:off x="0" y="0"/>
                      <a:ext cx="63463" cy="91446"/>
                    </a:xfrm>
                    <a:prstGeom prst="rect">
                      <a:avLst/>
                    </a:prstGeom>
                  </am3d:spPr>
                  <am3d:camera>
                    <am3d:pos x="0" y="0" z="6590638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338430" d="1000000"/>
                    <am3d:preTrans dx="120" dy="-18013082" dz="2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123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4" name="3D-Modell 313" descr="Wassertropfen">
                <a:extLst>
                  <a:ext uri="{FF2B5EF4-FFF2-40B4-BE49-F238E27FC236}">
                    <a16:creationId xmlns:a16="http://schemas.microsoft.com/office/drawing/2014/main" id="{C092DA34-7BD8-4D3C-8BB9-5853F85CE5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6510246" y="2617397"/>
                <a:ext cx="63463" cy="9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15" name="3D-Modell 314" descr="Wassertropfen">
                <a:extLst>
                  <a:ext uri="{FF2B5EF4-FFF2-40B4-BE49-F238E27FC236}">
                    <a16:creationId xmlns:a16="http://schemas.microsoft.com/office/drawing/2014/main" id="{DFC5F54C-3AE2-4B2D-95B1-B6D466BCCE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4429964"/>
                  </p:ext>
                </p:extLst>
              </p:nvPr>
            </p:nvGraphicFramePr>
            <p:xfrm flipH="1">
              <a:off x="6485284" y="2598091"/>
              <a:ext cx="63463" cy="91446"/>
            </p:xfrm>
            <a:graphic>
              <a:graphicData uri="http://schemas.microsoft.com/office/drawing/2017/model3d">
                <am3d:model3d r:embed="rId11">
                  <am3d:spPr>
                    <a:xfrm flipH="1">
                      <a:off x="0" y="0"/>
                      <a:ext cx="63463" cy="91446"/>
                    </a:xfrm>
                    <a:prstGeom prst="rect">
                      <a:avLst/>
                    </a:prstGeom>
                  </am3d:spPr>
                  <am3d:camera>
                    <am3d:pos x="0" y="0" z="6590638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338430" d="1000000"/>
                    <am3d:preTrans dx="120" dy="-18013082" dz="2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123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5" name="3D-Modell 314" descr="Wassertropfen">
                <a:extLst>
                  <a:ext uri="{FF2B5EF4-FFF2-40B4-BE49-F238E27FC236}">
                    <a16:creationId xmlns:a16="http://schemas.microsoft.com/office/drawing/2014/main" id="{DFC5F54C-3AE2-4B2D-95B1-B6D466BCCE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6485284" y="2598091"/>
                <a:ext cx="63463" cy="9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16" name="Tropfen x" descr="Wassertropfen">
                <a:extLst>
                  <a:ext uri="{FF2B5EF4-FFF2-40B4-BE49-F238E27FC236}">
                    <a16:creationId xmlns:a16="http://schemas.microsoft.com/office/drawing/2014/main" id="{FEBE7AB6-C805-4971-97C5-8A420481F8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4059458"/>
                  </p:ext>
                </p:extLst>
              </p:nvPr>
            </p:nvGraphicFramePr>
            <p:xfrm flipH="1">
              <a:off x="6505643" y="2578289"/>
              <a:ext cx="63463" cy="91446"/>
            </p:xfrm>
            <a:graphic>
              <a:graphicData uri="http://schemas.microsoft.com/office/drawing/2017/model3d">
                <am3d:model3d r:embed="rId11">
                  <am3d:spPr>
                    <a:xfrm flipH="1">
                      <a:off x="0" y="0"/>
                      <a:ext cx="63463" cy="91446"/>
                    </a:xfrm>
                    <a:prstGeom prst="rect">
                      <a:avLst/>
                    </a:prstGeom>
                  </am3d:spPr>
                  <am3d:camera>
                    <am3d:pos x="0" y="0" z="6590638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338430" d="1000000"/>
                    <am3d:preTrans dx="120" dy="-18013082" dz="2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123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6" name="Tropfen x" descr="Wassertropfen">
                <a:extLst>
                  <a:ext uri="{FF2B5EF4-FFF2-40B4-BE49-F238E27FC236}">
                    <a16:creationId xmlns:a16="http://schemas.microsoft.com/office/drawing/2014/main" id="{FEBE7AB6-C805-4971-97C5-8A420481F8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6505643" y="2578289"/>
                <a:ext cx="63463" cy="91446"/>
              </a:xfrm>
              <a:prstGeom prst="rect">
                <a:avLst/>
              </a:prstGeom>
            </p:spPr>
          </p:pic>
        </mc:Fallback>
      </mc:AlternateContent>
      <p:pic>
        <p:nvPicPr>
          <p:cNvPr id="317" name="Grafik 316">
            <a:extLst>
              <a:ext uri="{FF2B5EF4-FFF2-40B4-BE49-F238E27FC236}">
                <a16:creationId xmlns:a16="http://schemas.microsoft.com/office/drawing/2014/main" id="{89403407-6544-4A17-84D5-8192289261A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-1939" b="42041"/>
          <a:stretch/>
        </p:blipFill>
        <p:spPr>
          <a:xfrm>
            <a:off x="6061873" y="2516305"/>
            <a:ext cx="522039" cy="212008"/>
          </a:xfrm>
          <a:prstGeom prst="rect">
            <a:avLst/>
          </a:prstGeom>
        </p:spPr>
      </p:pic>
      <p:sp>
        <p:nvSpPr>
          <p:cNvPr id="319" name="Pfeil: nach rechts 318">
            <a:extLst>
              <a:ext uri="{FF2B5EF4-FFF2-40B4-BE49-F238E27FC236}">
                <a16:creationId xmlns:a16="http://schemas.microsoft.com/office/drawing/2014/main" id="{B3A6C75D-3FA7-4B56-A867-44C1B4FB961C}"/>
              </a:ext>
            </a:extLst>
          </p:cNvPr>
          <p:cNvSpPr/>
          <p:nvPr/>
        </p:nvSpPr>
        <p:spPr bwMode="auto">
          <a:xfrm rot="16200000">
            <a:off x="5789864" y="4049212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4" name="Pfeil: nach rechts 323">
            <a:extLst>
              <a:ext uri="{FF2B5EF4-FFF2-40B4-BE49-F238E27FC236}">
                <a16:creationId xmlns:a16="http://schemas.microsoft.com/office/drawing/2014/main" id="{5668D4E3-8463-4F20-AC2E-04632F9434F4}"/>
              </a:ext>
            </a:extLst>
          </p:cNvPr>
          <p:cNvSpPr/>
          <p:nvPr/>
        </p:nvSpPr>
        <p:spPr bwMode="auto">
          <a:xfrm rot="5400000">
            <a:off x="3494619" y="3823534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6" name="Pfeil: nach rechts 325">
            <a:extLst>
              <a:ext uri="{FF2B5EF4-FFF2-40B4-BE49-F238E27FC236}">
                <a16:creationId xmlns:a16="http://schemas.microsoft.com/office/drawing/2014/main" id="{0B156B35-60A9-4ED7-A4BE-2C728818B802}"/>
              </a:ext>
            </a:extLst>
          </p:cNvPr>
          <p:cNvSpPr/>
          <p:nvPr/>
        </p:nvSpPr>
        <p:spPr bwMode="auto">
          <a:xfrm rot="5400000">
            <a:off x="3488570" y="4246451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7" name="Pfeil: nach rechts 326">
            <a:extLst>
              <a:ext uri="{FF2B5EF4-FFF2-40B4-BE49-F238E27FC236}">
                <a16:creationId xmlns:a16="http://schemas.microsoft.com/office/drawing/2014/main" id="{B0CE72E0-CD94-469F-851D-C87A118A333D}"/>
              </a:ext>
            </a:extLst>
          </p:cNvPr>
          <p:cNvSpPr/>
          <p:nvPr/>
        </p:nvSpPr>
        <p:spPr bwMode="auto">
          <a:xfrm>
            <a:off x="3479180" y="3307745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8" name="Pfeil: nach rechts 327">
            <a:extLst>
              <a:ext uri="{FF2B5EF4-FFF2-40B4-BE49-F238E27FC236}">
                <a16:creationId xmlns:a16="http://schemas.microsoft.com/office/drawing/2014/main" id="{42595041-7EF3-4CB5-B1C5-FF234C94C232}"/>
              </a:ext>
            </a:extLst>
          </p:cNvPr>
          <p:cNvSpPr/>
          <p:nvPr/>
        </p:nvSpPr>
        <p:spPr bwMode="auto">
          <a:xfrm rot="16200000">
            <a:off x="3314114" y="4089114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9" name="Pfeil: nach rechts 328">
            <a:extLst>
              <a:ext uri="{FF2B5EF4-FFF2-40B4-BE49-F238E27FC236}">
                <a16:creationId xmlns:a16="http://schemas.microsoft.com/office/drawing/2014/main" id="{34A45490-5204-47F5-A454-507342C352E8}"/>
              </a:ext>
            </a:extLst>
          </p:cNvPr>
          <p:cNvSpPr/>
          <p:nvPr/>
        </p:nvSpPr>
        <p:spPr bwMode="auto">
          <a:xfrm rot="16200000">
            <a:off x="3315579" y="4513893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0" name="Pfeil: nach rechts 329">
            <a:extLst>
              <a:ext uri="{FF2B5EF4-FFF2-40B4-BE49-F238E27FC236}">
                <a16:creationId xmlns:a16="http://schemas.microsoft.com/office/drawing/2014/main" id="{1DB584B5-8177-4FDC-B863-CFE911E25EB6}"/>
              </a:ext>
            </a:extLst>
          </p:cNvPr>
          <p:cNvSpPr/>
          <p:nvPr/>
        </p:nvSpPr>
        <p:spPr bwMode="auto">
          <a:xfrm rot="16200000">
            <a:off x="3319483" y="4933872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1" name="Pfeil: nach rechts 330">
            <a:extLst>
              <a:ext uri="{FF2B5EF4-FFF2-40B4-BE49-F238E27FC236}">
                <a16:creationId xmlns:a16="http://schemas.microsoft.com/office/drawing/2014/main" id="{BEC7F478-67F5-4433-AE29-DF9C20A7C47E}"/>
              </a:ext>
            </a:extLst>
          </p:cNvPr>
          <p:cNvSpPr/>
          <p:nvPr/>
        </p:nvSpPr>
        <p:spPr bwMode="auto">
          <a:xfrm rot="16200000">
            <a:off x="3313578" y="3679971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2" name="Pfeil: nach rechts 331">
            <a:extLst>
              <a:ext uri="{FF2B5EF4-FFF2-40B4-BE49-F238E27FC236}">
                <a16:creationId xmlns:a16="http://schemas.microsoft.com/office/drawing/2014/main" id="{B483A2AF-0865-4BF1-94B5-047993130C45}"/>
              </a:ext>
            </a:extLst>
          </p:cNvPr>
          <p:cNvSpPr/>
          <p:nvPr/>
        </p:nvSpPr>
        <p:spPr bwMode="auto">
          <a:xfrm rot="10800000">
            <a:off x="3548523" y="5104249"/>
            <a:ext cx="190479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3" name="Pfeil: nach rechts 332">
            <a:extLst>
              <a:ext uri="{FF2B5EF4-FFF2-40B4-BE49-F238E27FC236}">
                <a16:creationId xmlns:a16="http://schemas.microsoft.com/office/drawing/2014/main" id="{6AB886D2-33DD-4A1C-B34A-F62EA0B5541D}"/>
              </a:ext>
            </a:extLst>
          </p:cNvPr>
          <p:cNvSpPr/>
          <p:nvPr/>
        </p:nvSpPr>
        <p:spPr bwMode="auto">
          <a:xfrm rot="16200000">
            <a:off x="5787719" y="3505530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5" name="Pfeil: nach rechts 334">
            <a:extLst>
              <a:ext uri="{FF2B5EF4-FFF2-40B4-BE49-F238E27FC236}">
                <a16:creationId xmlns:a16="http://schemas.microsoft.com/office/drawing/2014/main" id="{15250D24-2904-40FC-95DA-55E02F921C35}"/>
              </a:ext>
            </a:extLst>
          </p:cNvPr>
          <p:cNvSpPr/>
          <p:nvPr/>
        </p:nvSpPr>
        <p:spPr bwMode="auto">
          <a:xfrm rot="16200000">
            <a:off x="5789864" y="2974837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3" name="Pfeil: nach rechts 232">
            <a:extLst>
              <a:ext uri="{FF2B5EF4-FFF2-40B4-BE49-F238E27FC236}">
                <a16:creationId xmlns:a16="http://schemas.microsoft.com/office/drawing/2014/main" id="{3E26998B-6116-4868-8027-1EE7A19D0CDD}"/>
              </a:ext>
            </a:extLst>
          </p:cNvPr>
          <p:cNvSpPr/>
          <p:nvPr/>
        </p:nvSpPr>
        <p:spPr bwMode="auto">
          <a:xfrm rot="16200000">
            <a:off x="5955849" y="6625045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99" name="Gerader Verbinder 298">
            <a:extLst>
              <a:ext uri="{FF2B5EF4-FFF2-40B4-BE49-F238E27FC236}">
                <a16:creationId xmlns:a16="http://schemas.microsoft.com/office/drawing/2014/main" id="{7723FF6E-57E3-4331-A7B4-B9AD16218EDB}"/>
              </a:ext>
            </a:extLst>
          </p:cNvPr>
          <p:cNvCxnSpPr>
            <a:cxnSpLocks/>
          </p:cNvCxnSpPr>
          <p:nvPr/>
        </p:nvCxnSpPr>
        <p:spPr>
          <a:xfrm>
            <a:off x="7519387" y="4571268"/>
            <a:ext cx="0" cy="137453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301" name="Gerader Verbinder 300">
            <a:extLst>
              <a:ext uri="{FF2B5EF4-FFF2-40B4-BE49-F238E27FC236}">
                <a16:creationId xmlns:a16="http://schemas.microsoft.com/office/drawing/2014/main" id="{04A3B722-4C9F-4165-834F-507B0C571F52}"/>
              </a:ext>
            </a:extLst>
          </p:cNvPr>
          <p:cNvCxnSpPr>
            <a:cxnSpLocks/>
            <a:stCxn id="310" idx="0"/>
          </p:cNvCxnSpPr>
          <p:nvPr/>
        </p:nvCxnSpPr>
        <p:spPr>
          <a:xfrm flipV="1">
            <a:off x="6740418" y="5945801"/>
            <a:ext cx="791946" cy="310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310" name="Kaltsensor Thermie">
            <a:extLst>
              <a:ext uri="{FF2B5EF4-FFF2-40B4-BE49-F238E27FC236}">
                <a16:creationId xmlns:a16="http://schemas.microsoft.com/office/drawing/2014/main" id="{AFC152C0-D904-49E8-8513-65970618B522}"/>
              </a:ext>
            </a:extLst>
          </p:cNvPr>
          <p:cNvSpPr/>
          <p:nvPr/>
        </p:nvSpPr>
        <p:spPr>
          <a:xfrm rot="5400000">
            <a:off x="6668418" y="5912908"/>
            <a:ext cx="72000" cy="72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de-DE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18" name="Gerader Verbinder 317">
            <a:extLst>
              <a:ext uri="{FF2B5EF4-FFF2-40B4-BE49-F238E27FC236}">
                <a16:creationId xmlns:a16="http://schemas.microsoft.com/office/drawing/2014/main" id="{AD390AEA-1238-4D30-A09C-9B46ED08C19E}"/>
              </a:ext>
            </a:extLst>
          </p:cNvPr>
          <p:cNvCxnSpPr>
            <a:cxnSpLocks/>
          </p:cNvCxnSpPr>
          <p:nvPr/>
        </p:nvCxnSpPr>
        <p:spPr>
          <a:xfrm>
            <a:off x="7766404" y="4571268"/>
            <a:ext cx="0" cy="46089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320" name="Gerader Verbinder 319">
            <a:extLst>
              <a:ext uri="{FF2B5EF4-FFF2-40B4-BE49-F238E27FC236}">
                <a16:creationId xmlns:a16="http://schemas.microsoft.com/office/drawing/2014/main" id="{D1D55440-CEE2-4339-BF88-4BD15F7E348F}"/>
              </a:ext>
            </a:extLst>
          </p:cNvPr>
          <p:cNvCxnSpPr>
            <a:cxnSpLocks/>
          </p:cNvCxnSpPr>
          <p:nvPr/>
        </p:nvCxnSpPr>
        <p:spPr>
          <a:xfrm>
            <a:off x="7760606" y="5038335"/>
            <a:ext cx="1524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213" name="Nachhitze während duschen">
            <a:extLst>
              <a:ext uri="{FF2B5EF4-FFF2-40B4-BE49-F238E27FC236}">
                <a16:creationId xmlns:a16="http://schemas.microsoft.com/office/drawing/2014/main" id="{9FDA1584-E2C9-4748-B992-3783A23FE54B}"/>
              </a:ext>
            </a:extLst>
          </p:cNvPr>
          <p:cNvSpPr/>
          <p:nvPr/>
        </p:nvSpPr>
        <p:spPr bwMode="auto">
          <a:xfrm>
            <a:off x="5462202" y="4346879"/>
            <a:ext cx="1190179" cy="431259"/>
          </a:xfrm>
          <a:prstGeom prst="rect">
            <a:avLst/>
          </a:prstGeom>
          <a:solidFill>
            <a:srgbClr val="E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4" name="Grafik 3" descr="Mann mit einfarbiger Füllung">
            <a:extLst>
              <a:ext uri="{FF2B5EF4-FFF2-40B4-BE49-F238E27FC236}">
                <a16:creationId xmlns:a16="http://schemas.microsoft.com/office/drawing/2014/main" id="{C170CB9E-0E42-4D8B-B04A-327F90B2807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6203301" y="3236548"/>
            <a:ext cx="662799" cy="732214"/>
          </a:xfrm>
          <a:prstGeom prst="rect">
            <a:avLst/>
          </a:prstGeom>
        </p:spPr>
      </p:pic>
      <p:pic>
        <p:nvPicPr>
          <p:cNvPr id="307" name="Grafik 306" descr="Eine organische Form">
            <a:extLst>
              <a:ext uri="{FF2B5EF4-FFF2-40B4-BE49-F238E27FC236}">
                <a16:creationId xmlns:a16="http://schemas.microsoft.com/office/drawing/2014/main" id="{61CE6C45-AAD0-404C-BBF3-C28C8FC048F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4969825">
            <a:off x="6457194" y="3195379"/>
            <a:ext cx="452823" cy="464595"/>
          </a:xfrm>
          <a:prstGeom prst="rect">
            <a:avLst/>
          </a:prstGeom>
        </p:spPr>
      </p:pic>
      <p:sp>
        <p:nvSpPr>
          <p:cNvPr id="298" name="Rechteck 297">
            <a:extLst>
              <a:ext uri="{FF2B5EF4-FFF2-40B4-BE49-F238E27FC236}">
                <a16:creationId xmlns:a16="http://schemas.microsoft.com/office/drawing/2014/main" id="{356ADC9B-C1C9-4C03-ABEA-7230FFAC8702}"/>
              </a:ext>
            </a:extLst>
          </p:cNvPr>
          <p:cNvSpPr/>
          <p:nvPr/>
        </p:nvSpPr>
        <p:spPr bwMode="auto">
          <a:xfrm>
            <a:off x="5449208" y="4356070"/>
            <a:ext cx="1202768" cy="998637"/>
          </a:xfrm>
          <a:prstGeom prst="rect">
            <a:avLst/>
          </a:prstGeom>
          <a:solidFill>
            <a:srgbClr val="FF75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0" name="Rechteck 229">
            <a:extLst>
              <a:ext uri="{FF2B5EF4-FFF2-40B4-BE49-F238E27FC236}">
                <a16:creationId xmlns:a16="http://schemas.microsoft.com/office/drawing/2014/main" id="{1BD25293-D5AA-4A8D-8D73-595CF9564692}"/>
              </a:ext>
            </a:extLst>
          </p:cNvPr>
          <p:cNvSpPr/>
          <p:nvPr/>
        </p:nvSpPr>
        <p:spPr bwMode="auto">
          <a:xfrm>
            <a:off x="5448216" y="4353408"/>
            <a:ext cx="1202026" cy="731742"/>
          </a:xfrm>
          <a:prstGeom prst="rect">
            <a:avLst/>
          </a:prstGeom>
          <a:solidFill>
            <a:srgbClr val="E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1" name="Abgerundetes Rechteck 137">
            <a:extLst>
              <a:ext uri="{FF2B5EF4-FFF2-40B4-BE49-F238E27FC236}">
                <a16:creationId xmlns:a16="http://schemas.microsoft.com/office/drawing/2014/main" id="{306B8069-0650-4AC3-92D5-A295A753FF41}"/>
              </a:ext>
            </a:extLst>
          </p:cNvPr>
          <p:cNvSpPr/>
          <p:nvPr/>
        </p:nvSpPr>
        <p:spPr>
          <a:xfrm flipH="1">
            <a:off x="4625691" y="4666713"/>
            <a:ext cx="1160905" cy="48602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de-DE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1" name="Pfeil: nach rechts 320">
            <a:extLst>
              <a:ext uri="{FF2B5EF4-FFF2-40B4-BE49-F238E27FC236}">
                <a16:creationId xmlns:a16="http://schemas.microsoft.com/office/drawing/2014/main" id="{0C31C4C3-1057-4EDC-AD1A-C0085E05BCC7}"/>
              </a:ext>
            </a:extLst>
          </p:cNvPr>
          <p:cNvSpPr/>
          <p:nvPr/>
        </p:nvSpPr>
        <p:spPr bwMode="auto">
          <a:xfrm>
            <a:off x="4650751" y="4612413"/>
            <a:ext cx="229981" cy="122242"/>
          </a:xfrm>
          <a:prstGeom prst="rightArrow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FF000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7" name="Abgerundetes Rechteck 155">
            <a:extLst>
              <a:ext uri="{FF2B5EF4-FFF2-40B4-BE49-F238E27FC236}">
                <a16:creationId xmlns:a16="http://schemas.microsoft.com/office/drawing/2014/main" id="{988ACBED-8DEA-4D77-A00B-138040E286C5}"/>
              </a:ext>
            </a:extLst>
          </p:cNvPr>
          <p:cNvSpPr/>
          <p:nvPr/>
        </p:nvSpPr>
        <p:spPr>
          <a:xfrm flipH="1">
            <a:off x="4628767" y="5132711"/>
            <a:ext cx="1178262" cy="64878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de-DE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A682952-B546-41DB-9D4A-A485692F0B73}"/>
              </a:ext>
            </a:extLst>
          </p:cNvPr>
          <p:cNvSpPr/>
          <p:nvPr/>
        </p:nvSpPr>
        <p:spPr>
          <a:xfrm rot="16200000" flipV="1">
            <a:off x="4660606" y="5024732"/>
            <a:ext cx="270083" cy="27601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de-DE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3" name="Gleichschenkliges Dreieck 292">
            <a:extLst>
              <a:ext uri="{FF2B5EF4-FFF2-40B4-BE49-F238E27FC236}">
                <a16:creationId xmlns:a16="http://schemas.microsoft.com/office/drawing/2014/main" id="{6C93880F-5B2D-4417-B618-F43CF71CFAAA}"/>
              </a:ext>
            </a:extLst>
          </p:cNvPr>
          <p:cNvSpPr/>
          <p:nvPr/>
        </p:nvSpPr>
        <p:spPr bwMode="auto">
          <a:xfrm rot="16200000">
            <a:off x="4694737" y="5085377"/>
            <a:ext cx="168294" cy="154883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3" name="Pfeil: nach rechts 322">
            <a:extLst>
              <a:ext uri="{FF2B5EF4-FFF2-40B4-BE49-F238E27FC236}">
                <a16:creationId xmlns:a16="http://schemas.microsoft.com/office/drawing/2014/main" id="{67CAED39-EF51-4B70-88B2-A543D1FBD37B}"/>
              </a:ext>
            </a:extLst>
          </p:cNvPr>
          <p:cNvSpPr/>
          <p:nvPr/>
        </p:nvSpPr>
        <p:spPr bwMode="auto">
          <a:xfrm rot="10800000">
            <a:off x="5125130" y="5093060"/>
            <a:ext cx="229981" cy="122242"/>
          </a:xfrm>
          <a:prstGeom prst="rightArrow">
            <a:avLst/>
          </a:prstGeom>
          <a:solidFill>
            <a:schemeClr val="accent2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rgbClr val="00B0F0"/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4F50876-C381-49D7-A622-31B272F2D523}"/>
              </a:ext>
            </a:extLst>
          </p:cNvPr>
          <p:cNvSpPr/>
          <p:nvPr/>
        </p:nvSpPr>
        <p:spPr bwMode="auto">
          <a:xfrm>
            <a:off x="5448300" y="4339778"/>
            <a:ext cx="1207094" cy="194636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09" name="3D-Modell 308" descr="Wolke">
                <a:extLst>
                  <a:ext uri="{FF2B5EF4-FFF2-40B4-BE49-F238E27FC236}">
                    <a16:creationId xmlns:a16="http://schemas.microsoft.com/office/drawing/2014/main" id="{F37A592C-0973-4B39-943F-EE3B5CFDDC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4702428"/>
                  </p:ext>
                </p:extLst>
              </p:nvPr>
            </p:nvGraphicFramePr>
            <p:xfrm>
              <a:off x="7112429" y="-391592"/>
              <a:ext cx="1377196" cy="135819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377196" cy="1358199"/>
                    </a:xfrm>
                    <a:prstGeom prst="rect">
                      <a:avLst/>
                    </a:prstGeom>
                  </am3d:spPr>
                  <am3d:camera>
                    <am3d:pos x="0" y="0" z="6593000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072774" d="1000000"/>
                    <am3d:preTrans dx="983301" dy="-9956585" dz="-601184"/>
                    <am3d:scale>
                      <am3d:sx n="1000000" d="1000000"/>
                      <am3d:sy n="1000000" d="1000000"/>
                      <am3d:sz n="1000000" d="1000000"/>
                    </am3d:scale>
                    <am3d:rot ax="8194014" ay="1790090" az="9286750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20230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9" name="3D-Modell 308" descr="Wolke">
                <a:extLst>
                  <a:ext uri="{FF2B5EF4-FFF2-40B4-BE49-F238E27FC236}">
                    <a16:creationId xmlns:a16="http://schemas.microsoft.com/office/drawing/2014/main" id="{F37A592C-0973-4B39-943F-EE3B5CFDDC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12429" y="-391592"/>
                <a:ext cx="1377196" cy="135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25" name="3D-Modell 324" descr="Wolke">
                <a:extLst>
                  <a:ext uri="{FF2B5EF4-FFF2-40B4-BE49-F238E27FC236}">
                    <a16:creationId xmlns:a16="http://schemas.microsoft.com/office/drawing/2014/main" id="{8F5B2DD9-CC33-4924-B337-88F8AF61BCA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5668984"/>
                  </p:ext>
                </p:extLst>
              </p:nvPr>
            </p:nvGraphicFramePr>
            <p:xfrm>
              <a:off x="7866239" y="88089"/>
              <a:ext cx="1377196" cy="135819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377196" cy="1358199"/>
                    </a:xfrm>
                    <a:prstGeom prst="rect">
                      <a:avLst/>
                    </a:prstGeom>
                  </am3d:spPr>
                  <am3d:camera>
                    <am3d:pos x="0" y="0" z="6593000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072774" d="1000000"/>
                    <am3d:preTrans dx="983301" dy="-9956585" dz="-601184"/>
                    <am3d:scale>
                      <am3d:sx n="1000000" d="1000000"/>
                      <am3d:sy n="1000000" d="1000000"/>
                      <am3d:sz n="1000000" d="1000000"/>
                    </am3d:scale>
                    <am3d:rot ax="8194014" ay="1790090" az="9286750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20230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5" name="3D-Modell 324" descr="Wolke">
                <a:extLst>
                  <a:ext uri="{FF2B5EF4-FFF2-40B4-BE49-F238E27FC236}">
                    <a16:creationId xmlns:a16="http://schemas.microsoft.com/office/drawing/2014/main" id="{8F5B2DD9-CC33-4924-B337-88F8AF61BC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66239" y="88089"/>
                <a:ext cx="1377196" cy="1358199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Gleichschenkliges Dreieck 207">
            <a:extLst>
              <a:ext uri="{FF2B5EF4-FFF2-40B4-BE49-F238E27FC236}">
                <a16:creationId xmlns:a16="http://schemas.microsoft.com/office/drawing/2014/main" id="{80D1C580-AD5F-43A8-9171-2878CD492C6B}"/>
              </a:ext>
            </a:extLst>
          </p:cNvPr>
          <p:cNvSpPr/>
          <p:nvPr/>
        </p:nvSpPr>
        <p:spPr bwMode="auto">
          <a:xfrm>
            <a:off x="7964282" y="4958398"/>
            <a:ext cx="170999" cy="16138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02" name="Gerader Verbinder 301">
            <a:extLst>
              <a:ext uri="{FF2B5EF4-FFF2-40B4-BE49-F238E27FC236}">
                <a16:creationId xmlns:a16="http://schemas.microsoft.com/office/drawing/2014/main" id="{7F5DF19C-BDE7-4180-B5F3-763842C0A4E5}"/>
              </a:ext>
            </a:extLst>
          </p:cNvPr>
          <p:cNvCxnSpPr>
            <a:cxnSpLocks/>
            <a:endCxn id="337" idx="2"/>
          </p:cNvCxnSpPr>
          <p:nvPr/>
        </p:nvCxnSpPr>
        <p:spPr>
          <a:xfrm>
            <a:off x="5003643" y="5023861"/>
            <a:ext cx="373564" cy="1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304" name="Gerader Verbinder 303">
            <a:extLst>
              <a:ext uri="{FF2B5EF4-FFF2-40B4-BE49-F238E27FC236}">
                <a16:creationId xmlns:a16="http://schemas.microsoft.com/office/drawing/2014/main" id="{2EDE15C0-0C3B-4E3A-9608-C8C7E2E87D37}"/>
              </a:ext>
            </a:extLst>
          </p:cNvPr>
          <p:cNvCxnSpPr>
            <a:cxnSpLocks/>
          </p:cNvCxnSpPr>
          <p:nvPr/>
        </p:nvCxnSpPr>
        <p:spPr>
          <a:xfrm>
            <a:off x="4964291" y="4149401"/>
            <a:ext cx="4446" cy="87702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334" name="Gerader Verbinder 333">
            <a:extLst>
              <a:ext uri="{FF2B5EF4-FFF2-40B4-BE49-F238E27FC236}">
                <a16:creationId xmlns:a16="http://schemas.microsoft.com/office/drawing/2014/main" id="{EBE6B6BD-E661-4286-9858-C4B62D9589AA}"/>
              </a:ext>
            </a:extLst>
          </p:cNvPr>
          <p:cNvCxnSpPr>
            <a:cxnSpLocks/>
          </p:cNvCxnSpPr>
          <p:nvPr/>
        </p:nvCxnSpPr>
        <p:spPr>
          <a:xfrm>
            <a:off x="4145246" y="4150235"/>
            <a:ext cx="80896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336" name="Gerader Verbinder 335">
            <a:extLst>
              <a:ext uri="{FF2B5EF4-FFF2-40B4-BE49-F238E27FC236}">
                <a16:creationId xmlns:a16="http://schemas.microsoft.com/office/drawing/2014/main" id="{FC6A53EB-3018-4128-9A25-E03144921230}"/>
              </a:ext>
            </a:extLst>
          </p:cNvPr>
          <p:cNvCxnSpPr>
            <a:cxnSpLocks/>
          </p:cNvCxnSpPr>
          <p:nvPr/>
        </p:nvCxnSpPr>
        <p:spPr>
          <a:xfrm>
            <a:off x="4148997" y="4149401"/>
            <a:ext cx="0" cy="1565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337" name="Rechteck 336">
            <a:extLst>
              <a:ext uri="{FF2B5EF4-FFF2-40B4-BE49-F238E27FC236}">
                <a16:creationId xmlns:a16="http://schemas.microsoft.com/office/drawing/2014/main" id="{260251BB-31B0-4BAB-BD3E-4C569BCFD362}"/>
              </a:ext>
            </a:extLst>
          </p:cNvPr>
          <p:cNvSpPr/>
          <p:nvPr/>
        </p:nvSpPr>
        <p:spPr>
          <a:xfrm rot="5400000">
            <a:off x="5377207" y="4988044"/>
            <a:ext cx="72000" cy="72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de-DE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38" name="Grafik 237">
            <a:extLst>
              <a:ext uri="{FF2B5EF4-FFF2-40B4-BE49-F238E27FC236}">
                <a16:creationId xmlns:a16="http://schemas.microsoft.com/office/drawing/2014/main" id="{C39DE3ED-2835-45B7-809A-6ADE2F9C6A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73275" y="4509624"/>
            <a:ext cx="622475" cy="6787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171C777-DB76-44B6-A3C1-61E28D7F9283}"/>
              </a:ext>
            </a:extLst>
          </p:cNvPr>
          <p:cNvSpPr txBox="1"/>
          <p:nvPr/>
        </p:nvSpPr>
        <p:spPr>
          <a:xfrm>
            <a:off x="5685481" y="5151256"/>
            <a:ext cx="851945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 Narrow" panose="020B0606020202030204" pitchFamily="34" charset="0"/>
              </a:rPr>
              <a:t>Speicher</a:t>
            </a:r>
            <a:endParaRPr lang="de-DE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8E5475C-106A-4D9A-AE7A-3105A4D2B90D}"/>
              </a:ext>
            </a:extLst>
          </p:cNvPr>
          <p:cNvSpPr txBox="1"/>
          <p:nvPr/>
        </p:nvSpPr>
        <p:spPr>
          <a:xfrm>
            <a:off x="160876" y="2226592"/>
            <a:ext cx="30620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Die Wasserentnahme endet.</a:t>
            </a:r>
          </a:p>
        </p:txBody>
      </p:sp>
      <p:sp>
        <p:nvSpPr>
          <p:cNvPr id="215" name="Text Box 5">
            <a:extLst>
              <a:ext uri="{FF2B5EF4-FFF2-40B4-BE49-F238E27FC236}">
                <a16:creationId xmlns:a16="http://schemas.microsoft.com/office/drawing/2014/main" id="{2110DBEF-DC1B-41F1-8949-D446006B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" y="1567538"/>
            <a:ext cx="3273539" cy="5232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0800" indent="-190800">
              <a:spcBef>
                <a:spcPts val="600"/>
              </a:spcBef>
              <a:buFontTx/>
              <a:buChar char="•"/>
            </a:pPr>
            <a:r>
              <a:rPr lang="de-DE" altLang="de-DE" sz="1600" dirty="0">
                <a:latin typeface="Arial" charset="0"/>
              </a:rPr>
              <a:t>Typisch für kleine Anlagen z.B. in Einfamilienhäusern</a:t>
            </a:r>
          </a:p>
          <a:p>
            <a:pPr marL="190800" indent="-190800">
              <a:spcBef>
                <a:spcPts val="600"/>
              </a:spcBef>
              <a:buFontTx/>
              <a:buChar char="•"/>
            </a:pPr>
            <a:r>
              <a:rPr lang="de-DE" altLang="de-DE" sz="1600" dirty="0">
                <a:latin typeface="Arial" charset="0"/>
              </a:rPr>
              <a:t>Energiespeicherung als Trinkwarmwasser</a:t>
            </a:r>
          </a:p>
          <a:p>
            <a:pPr marL="190800" indent="-190800">
              <a:spcBef>
                <a:spcPts val="600"/>
              </a:spcBef>
              <a:buFontTx/>
              <a:buChar char="•"/>
            </a:pPr>
            <a:r>
              <a:rPr lang="de-DE" altLang="de-DE" sz="1600" dirty="0">
                <a:latin typeface="Arial" charset="0"/>
              </a:rPr>
              <a:t>Trennung der Kreisläufe von Kollektor, Heizung, Trinkwarm-wasser über (speicherinterne) Wärmeübertrager wegen unterschiedlicher Medien</a:t>
            </a:r>
          </a:p>
          <a:p>
            <a:pPr marL="190800" indent="-190800">
              <a:spcBef>
                <a:spcPts val="600"/>
              </a:spcBef>
              <a:buFontTx/>
              <a:buChar char="•"/>
            </a:pPr>
            <a:r>
              <a:rPr lang="de-DE" altLang="de-DE" sz="1600" dirty="0">
                <a:latin typeface="Arial" charset="0"/>
              </a:rPr>
              <a:t>Pumpe im Kollektorkreis: per Differenztemperatur geregelt (</a:t>
            </a:r>
            <a:r>
              <a:rPr lang="de-DE" altLang="de-DE" sz="1600" dirty="0" err="1">
                <a:latin typeface="Arial" charset="0"/>
              </a:rPr>
              <a:t>T</a:t>
            </a:r>
            <a:r>
              <a:rPr lang="de-DE" altLang="de-DE" sz="1600" baseline="-25000" dirty="0" err="1">
                <a:latin typeface="Arial" charset="0"/>
              </a:rPr>
              <a:t>Kollektor,Austritt</a:t>
            </a:r>
            <a:r>
              <a:rPr lang="de-DE" altLang="de-DE" sz="1600" dirty="0">
                <a:latin typeface="Arial" charset="0"/>
              </a:rPr>
              <a:t> &gt; </a:t>
            </a:r>
            <a:r>
              <a:rPr lang="de-DE" altLang="de-DE" sz="1600" dirty="0" err="1">
                <a:latin typeface="Arial" charset="0"/>
              </a:rPr>
              <a:t>T</a:t>
            </a:r>
            <a:r>
              <a:rPr lang="de-DE" altLang="de-DE" sz="1600" baseline="-25000" dirty="0" err="1">
                <a:latin typeface="Arial" charset="0"/>
              </a:rPr>
              <a:t>Speicher</a:t>
            </a:r>
            <a:r>
              <a:rPr lang="de-DE" altLang="de-DE" sz="1600" baseline="-25000" dirty="0">
                <a:latin typeface="Arial" charset="0"/>
              </a:rPr>
              <a:t>, unten</a:t>
            </a:r>
            <a:r>
              <a:rPr lang="de-DE" altLang="de-DE" sz="1600" dirty="0">
                <a:latin typeface="Arial" charset="0"/>
              </a:rPr>
              <a:t>), meist mit variabler Drehzahl</a:t>
            </a:r>
          </a:p>
          <a:p>
            <a:pPr marL="190800" indent="-190800">
              <a:spcBef>
                <a:spcPts val="600"/>
              </a:spcBef>
              <a:buFontTx/>
              <a:buChar char="•"/>
            </a:pPr>
            <a:r>
              <a:rPr lang="de-DE" altLang="de-DE" sz="1600" dirty="0">
                <a:latin typeface="Arial" charset="0"/>
              </a:rPr>
              <a:t>Nachheizung: wenn Speicher oben zu kalt durch Heizgerät; alternativ: Durchlauferhitzer vor Warmwasser-Zapfstelle</a:t>
            </a:r>
          </a:p>
          <a:p>
            <a:pPr marL="0" indent="0">
              <a:spcBef>
                <a:spcPts val="600"/>
              </a:spcBef>
            </a:pPr>
            <a:endParaRPr lang="de-DE" altLang="de-DE" sz="1600" dirty="0">
              <a:latin typeface="Arial" charset="0"/>
            </a:endParaRPr>
          </a:p>
          <a:p>
            <a:pPr marL="0" indent="0">
              <a:spcBef>
                <a:spcPts val="600"/>
              </a:spcBef>
            </a:pPr>
            <a:endParaRPr lang="de-DE" altLang="de-DE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15695 -0.192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-963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1.38778E-17 L 0.19809 0.134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67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0" presetClass="entr" presetSubtype="204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4.44444E-6 L 0.12309 -0.162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814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7" presetClass="emph" presetSubtype="2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repeatCount="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autoRev="1" fill="remov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autoRev="1" fill="remov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85185E-6 L 3.33333E-6 -0.06898 " pathEditMode="relative" rAng="0" ptsTypes="AA">
                                      <p:cBhvr>
                                        <p:cTn id="139" dur="8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9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7037E-7 L 5.55556E-7 -0.0662 " pathEditMode="relative" rAng="0" ptsTypes="AA">
                                      <p:cBhvr>
                                        <p:cTn id="141" dur="8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24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33333E-6 L -2.77778E-7 -0.07153 " pathEditMode="relative" rAng="0" ptsTypes="AA">
                                      <p:cBhvr>
                                        <p:cTn id="143" dur="8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11111E-6 L 3.33333E-6 -0.07106 " pathEditMode="relative" rAng="0" ptsTypes="AA">
                                      <p:cBhvr>
                                        <p:cTn id="145" dur="8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4.07407E-6 L -2.77778E-7 -0.0713 " pathEditMode="relative" rAng="0" ptsTypes="AA">
                                      <p:cBhvr>
                                        <p:cTn id="147" dur="8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2.22222E-6 L 3.33333E-6 -0.0706 " pathEditMode="relative" rAng="0" ptsTypes="AA">
                                      <p:cBhvr>
                                        <p:cTn id="149" dur="8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4.81481E-6 L 0.06563 -0.00093 " pathEditMode="relative" rAng="0" ptsTypes="AA">
                                      <p:cBhvr>
                                        <p:cTn id="151" dur="8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2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7.40741E-7 L 0.04705 -0.0007 " pathEditMode="relative" rAng="0" ptsTypes="AA">
                                      <p:cBhvr>
                                        <p:cTn id="153" dur="8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4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4.44444E-6 L -0.00017 -0.05833 " pathEditMode="relative" rAng="0" ptsTypes="AA">
                                      <p:cBhvr>
                                        <p:cTn id="155" dur="8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94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2.22222E-6 L 0.00034 -0.03518 " pathEditMode="relative" rAng="0" ptsTypes="AA">
                                      <p:cBhvr>
                                        <p:cTn id="157" dur="8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5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3.33333E-6 L -0.00017 0.07523 " pathEditMode="relative" rAng="0" ptsTypes="AA">
                                      <p:cBhvr>
                                        <p:cTn id="159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79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4.81481E-6 L 5.55556E-7 0.07592 " pathEditMode="relative" rAng="0" ptsTypes="AA">
                                      <p:cBhvr>
                                        <p:cTn id="161" dur="8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7.40741E-7 L 1.38889E-6 0.075 " pathEditMode="relative" rAng="0" ptsTypes="AA">
                                      <p:cBhvr>
                                        <p:cTn id="163" dur="8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77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7.40741E-7 L 0.00018 0.07292 " pathEditMode="relative" rAng="0" ptsTypes="AA">
                                      <p:cBhvr>
                                        <p:cTn id="165" dur="8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657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2.59259E-6 L -0.00034 0.07569 " pathEditMode="relative" rAng="0" ptsTypes="AA">
                                      <p:cBhvr>
                                        <p:cTn id="167" dur="8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773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2.59259E-6 L 5.55556E-7 0.07593 " pathEditMode="relative" rAng="0" ptsTypes="AA">
                                      <p:cBhvr>
                                        <p:cTn id="169" dur="8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33333E-6 L -2.77778E-7 0.07523 " pathEditMode="relative" rAng="0" ptsTypes="AA">
                                      <p:cBhvr>
                                        <p:cTn id="171" dur="8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773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4.81481E-6 L -0.00017 0.04885 " pathEditMode="relative" rAng="0" ptsTypes="AA">
                                      <p:cBhvr>
                                        <p:cTn id="173" dur="8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6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6" presetID="60" presetClass="entr" presetSubtype="1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89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0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1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60" presetClass="entr" presetSubtype="1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96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7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60" presetClass="entr" presetSubtype="1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03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4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5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6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7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7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7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7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1250"/>
                            </p:stCondLst>
                            <p:childTnLst>
                              <p:par>
                                <p:cTn id="2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175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4250"/>
                            </p:stCondLst>
                            <p:childTnLst>
                              <p:par>
                                <p:cTn id="30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00017 -0.0794 " pathEditMode="relative" rAng="0" ptsTypes="AA">
                                      <p:cBhvr>
                                        <p:cTn id="315" dur="8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981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00017 -0.07732 " pathEditMode="relative" rAng="0" ptsTypes="AA">
                                      <p:cBhvr>
                                        <p:cTn id="317" dur="8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0017 -0.04884 " pathEditMode="relative" rAng="0" ptsTypes="AA">
                                      <p:cBhvr>
                                        <p:cTn id="319" dur="8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454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00087 -0.02871 " pathEditMode="relative" rAng="0" ptsTypes="AA">
                                      <p:cBhvr>
                                        <p:cTn id="321" dur="8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43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42" presetClass="path" presetSubtype="0" repeatCount="indefinite" ac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4.81481E-6 L 0.00347 0.14351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717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repeatCount="indefinite" ac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2.59259E-6 L -0.00816 0.12592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629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repeatCount="indefinite" ac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4.07407E-6 L 0.00035 0.13935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968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repeatCount="indefinite" accel="6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-4.44444E-6 L -0.00295 0.13218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597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repeatCount="indefinite" accel="6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3.33333E-6 L -0.00017 0.1423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106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repeatCount="indefinite" accel="60000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animMotion origin="layout" path="M -5.55556E-7 1.11111E-6 L 0.00521 0.12268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134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42" presetClass="path" presetSubtype="0" repeatCount="indefinite" accel="6000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animMotion origin="layout" path="M 1.66667E-6 -4.44444E-6 L -0.00052 0.13195 " pathEditMode="relative" rAng="0" ptsTypes="AA">
                                      <p:cBhvr>
                                        <p:cTn id="3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597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8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repeatCount="indefinite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3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repeatCount="indefinite" fill="hold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3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repeatCount="indefinite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3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repeatCount="indefinite" fill="hold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3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repeatCount="indefinite" fill="hold" nodeType="withEffect">
                                  <p:stCondLst>
                                    <p:cond delay="68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3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8" dur="8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7" presetClass="emph" presetSubtype="2" repeatCount="3000" autoRev="1" fill="remove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3" presetID="1" presetClass="exit" presetSubtype="0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7" presetClass="emph" presetSubtype="2" repeatCount="3000" autoRev="1" fill="remove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6" presetID="7" presetClass="emph" presetSubtype="2" repeatCount="3000" autoRev="1" fill="remove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9" presetID="7" presetClass="emph" presetSubtype="2" repeatCount="3000" autoRev="1" fill="remove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81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2" presetID="1" presetClass="emph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383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4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6" presetID="6" presetClass="emph" presetSubtype="0" fill="remove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8" presetID="27" presetClass="emph" presetSubtype="0" repeatCount="4000" fill="remove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500" autoRev="1" fill="remov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90" dur="500" autoRev="1" fill="remov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91" dur="500" autoRev="1" fill="remov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500" autoRev="1" fill="remov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3" presetID="27" presetClass="emph" presetSubtype="0" repeatCount="4000" fill="remove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500" autoRev="1" fill="remov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95" dur="500" autoRev="1" fill="remov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96" dur="500" autoRev="1" fill="remov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autoRev="1" fill="remov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8" presetID="27" presetClass="emph" presetSubtype="0" repeatCount="4000" fill="remove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500" autoRev="1" fill="remove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00" dur="500" autoRev="1" fill="remove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01" dur="500" autoRev="1" fill="remove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autoRev="1" fill="remove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3" presetID="27" presetClass="emph" presetSubtype="0" repeatCount="4000" fill="remove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autoRev="1" fill="remove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05" dur="500" autoRev="1" fill="remove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06" dur="500" autoRev="1" fill="remove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500" autoRev="1" fill="remove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8" presetID="27" presetClass="emph" presetSubtype="0" repeatCount="4000" fill="remove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0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1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3" presetID="10" presetClass="entr" presetSubtype="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42" presetClass="path" presetSubtype="0" repeatCount="1400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Motion origin="layout" path="M 3.33333E-6 1.11111E-6 L -0.02014 0.00023 " pathEditMode="relative" rAng="0" ptsTypes="AA">
                                      <p:cBhvr>
                                        <p:cTn id="420" dur="8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0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42" presetClass="path" presetSubtype="0" repeatCount="1400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Motion origin="layout" path="M -5.55556E-7 1.11022E-16 L 0.05451 -0.00046 " pathEditMode="relative" rAng="0" ptsTypes="AA">
                                      <p:cBhvr>
                                        <p:cTn id="422" dur="8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23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8" presetClass="emph" presetSubtype="0" repeatCount="600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21600000">
                                      <p:cBhvr>
                                        <p:cTn id="424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22" presetClass="entr" presetSubtype="1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7" dur="4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22" presetClass="exit" presetSubtype="4" fill="hold" grpId="2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2" presetClass="exit" presetSubtype="4" fill="hold" grpId="2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22" presetClass="exit" presetSubtype="4" fill="hold" grpId="2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2" presetClass="exit" presetSubtype="4" fill="hold" grpId="2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2" presetClass="entr" presetSubtype="1" fill="hold" grpId="0" nodeType="withEffect">
                                  <p:stCondLst>
                                    <p:cond delay="1975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3" dur="4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8500"/>
                            </p:stCondLst>
                            <p:childTnLst>
                              <p:par>
                                <p:cTn id="48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59000"/>
                            </p:stCondLst>
                            <p:childTnLst>
                              <p:par>
                                <p:cTn id="494" presetID="8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5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42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00052 0.06157 " pathEditMode="relative" rAng="0" ptsTypes="AA">
                                      <p:cBhvr>
                                        <p:cTn id="523" dur="8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102"/>
                                    </p:animMotion>
                                  </p:childTnLst>
                                </p:cTn>
                              </p:par>
                              <p:par>
                                <p:cTn id="524" presetID="42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00034 0.04653 " pathEditMode="relative" rAng="0" ptsTypes="AA">
                                      <p:cBhvr>
                                        <p:cTn id="525" dur="8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315"/>
                                    </p:animMotion>
                                  </p:childTnLst>
                                </p:cTn>
                              </p:par>
                              <p:par>
                                <p:cTn id="526" presetID="42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05104 0.00024 " pathEditMode="relative" rAng="0" ptsTypes="AA">
                                      <p:cBhvr>
                                        <p:cTn id="527" dur="8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0"/>
                                    </p:animMotion>
                                  </p:childTnLst>
                                </p:cTn>
                              </p:par>
                              <p:par>
                                <p:cTn id="528" presetID="42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00017 -0.05972 " pathEditMode="relative" rAng="0" ptsTypes="AA">
                                      <p:cBhvr>
                                        <p:cTn id="529" dur="8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9"/>
                                    </p:animMotion>
                                  </p:childTnLst>
                                </p:cTn>
                              </p:par>
                              <p:par>
                                <p:cTn id="530" presetID="42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00017 -0.0618 " pathEditMode="relative" rAng="0" ptsTypes="AA">
                                      <p:cBhvr>
                                        <p:cTn id="531" dur="8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079"/>
                                    </p:animMotion>
                                  </p:childTnLst>
                                </p:cTn>
                              </p:par>
                              <p:par>
                                <p:cTn id="532" presetID="42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0034 -0.06134 " pathEditMode="relative" rAng="0" ptsTypes="AA">
                                      <p:cBhvr>
                                        <p:cTn id="533" dur="8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125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42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0034 -0.0412 " pathEditMode="relative" rAng="0" ptsTypes="AA">
                                      <p:cBhvr>
                                        <p:cTn id="535" dur="8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060"/>
                                    </p:animMotion>
                                  </p:childTnLst>
                                </p:cTn>
                              </p:par>
                              <p:par>
                                <p:cTn id="536" presetID="42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158 0.00093 " pathEditMode="relative" rAng="0" ptsTypes="AA">
                                      <p:cBhvr>
                                        <p:cTn id="537" dur="8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46"/>
                                    </p:animMotion>
                                  </p:childTnLst>
                                </p:cTn>
                              </p:par>
                              <p:par>
                                <p:cTn id="538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5" grpId="0" animBg="1"/>
      <p:bldP spid="13" grpId="0" animBg="1"/>
      <p:bldP spid="13" grpId="1" animBg="1"/>
      <p:bldP spid="18" grpId="0" animBg="1"/>
      <p:bldP spid="11" grpId="0" animBg="1"/>
      <p:bldP spid="11" grpId="1" animBg="1"/>
      <p:bldP spid="234" grpId="0" animBg="1"/>
      <p:bldP spid="3" grpId="0" animBg="1"/>
      <p:bldP spid="3" grpId="1" animBg="1"/>
      <p:bldP spid="14" grpId="0" animBg="1"/>
      <p:bldP spid="290" grpId="0" animBg="1"/>
      <p:bldP spid="212" grpId="0" animBg="1"/>
      <p:bldP spid="9" grpId="0" animBg="1"/>
      <p:bldP spid="136" grpId="0" animBg="1"/>
      <p:bldP spid="136" grpId="1" animBg="1"/>
      <p:bldP spid="136" grpId="2" animBg="1"/>
      <p:bldP spid="136" grpId="3" animBg="1"/>
      <p:bldP spid="136" grpId="4" animBg="1"/>
      <p:bldP spid="5" grpId="0" animBg="1"/>
      <p:bldP spid="5" grpId="1" animBg="1"/>
      <p:bldP spid="5" grpId="2" animBg="1"/>
      <p:bldP spid="295" grpId="0" animBg="1"/>
      <p:bldP spid="300" grpId="0" animBg="1"/>
      <p:bldP spid="300" grpId="1" animBg="1"/>
      <p:bldP spid="300" grpId="2" animBg="1"/>
      <p:bldP spid="152" grpId="0" animBg="1"/>
      <p:bldP spid="152" grpId="1" animBg="1"/>
      <p:bldP spid="152" grpId="2" animBg="1"/>
      <p:bldP spid="20" grpId="0" animBg="1"/>
      <p:bldP spid="20" grpId="1" animBg="1"/>
      <p:bldP spid="169" grpId="0" animBg="1"/>
      <p:bldP spid="169" grpId="1" animBg="1"/>
      <p:bldP spid="169" grpId="2" animBg="1"/>
      <p:bldP spid="214" grpId="0" animBg="1"/>
      <p:bldP spid="214" grpId="1" animBg="1"/>
      <p:bldP spid="214" grpId="2" animBg="1"/>
      <p:bldP spid="281" grpId="0" animBg="1"/>
      <p:bldP spid="281" grpId="1" animBg="1"/>
      <p:bldP spid="281" grpId="2" animBg="1"/>
      <p:bldP spid="283" grpId="0" animBg="1"/>
      <p:bldP spid="283" grpId="1" animBg="1"/>
      <p:bldP spid="283" grpId="2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3" grpId="0" animBg="1"/>
      <p:bldP spid="153" grpId="1" animBg="1"/>
      <p:bldP spid="153" grpId="2" animBg="1"/>
      <p:bldP spid="180" grpId="0" animBg="1"/>
      <p:bldP spid="180" grpId="1" animBg="1"/>
      <p:bldP spid="180" grpId="2" animBg="1"/>
      <p:bldP spid="216" grpId="0" animBg="1"/>
      <p:bldP spid="216" grpId="1" animBg="1"/>
      <p:bldP spid="216" grpId="2" animBg="1"/>
      <p:bldP spid="280" grpId="0" animBg="1"/>
      <p:bldP spid="280" grpId="1" animBg="1"/>
      <p:bldP spid="280" grpId="2" animBg="1"/>
      <p:bldP spid="282" grpId="0" animBg="1"/>
      <p:bldP spid="282" grpId="1" animBg="1"/>
      <p:bldP spid="282" grpId="2" animBg="1"/>
      <p:bldP spid="285" grpId="0" animBg="1"/>
      <p:bldP spid="285" grpId="1" animBg="1"/>
      <p:bldP spid="285" grpId="2" animBg="1"/>
      <p:bldP spid="286" grpId="0" animBg="1"/>
      <p:bldP spid="286" grpId="1" animBg="1"/>
      <p:bldP spid="286" grpId="2" animBg="1"/>
      <p:bldP spid="296" grpId="0" animBg="1"/>
      <p:bldP spid="296" grpId="1" animBg="1"/>
      <p:bldP spid="296" grpId="2" animBg="1"/>
      <p:bldP spid="297" grpId="0" animBg="1"/>
      <p:bldP spid="297" grpId="1" animBg="1"/>
      <p:bldP spid="297" grpId="2" animBg="1"/>
      <p:bldP spid="319" grpId="0" animBg="1"/>
      <p:bldP spid="319" grpId="1" animBg="1"/>
      <p:bldP spid="319" grpId="2" animBg="1"/>
      <p:bldP spid="324" grpId="0" animBg="1"/>
      <p:bldP spid="324" grpId="1" animBg="1"/>
      <p:bldP spid="324" grpId="2" animBg="1"/>
      <p:bldP spid="326" grpId="0" animBg="1"/>
      <p:bldP spid="326" grpId="1" animBg="1"/>
      <p:bldP spid="326" grpId="2" animBg="1"/>
      <p:bldP spid="327" grpId="0" animBg="1"/>
      <p:bldP spid="327" grpId="1" animBg="1"/>
      <p:bldP spid="327" grpId="2" animBg="1"/>
      <p:bldP spid="328" grpId="0" animBg="1"/>
      <p:bldP spid="328" grpId="1" animBg="1"/>
      <p:bldP spid="328" grpId="2" animBg="1"/>
      <p:bldP spid="329" grpId="0" animBg="1"/>
      <p:bldP spid="329" grpId="1" animBg="1"/>
      <p:bldP spid="329" grpId="2" animBg="1"/>
      <p:bldP spid="330" grpId="0" animBg="1"/>
      <p:bldP spid="330" grpId="1" animBg="1"/>
      <p:bldP spid="330" grpId="2" animBg="1"/>
      <p:bldP spid="331" grpId="0" animBg="1"/>
      <p:bldP spid="331" grpId="1" animBg="1"/>
      <p:bldP spid="331" grpId="2" animBg="1"/>
      <p:bldP spid="332" grpId="0" animBg="1"/>
      <p:bldP spid="332" grpId="1" animBg="1"/>
      <p:bldP spid="332" grpId="2" animBg="1"/>
      <p:bldP spid="333" grpId="0" animBg="1"/>
      <p:bldP spid="333" grpId="1" animBg="1"/>
      <p:bldP spid="333" grpId="2" animBg="1"/>
      <p:bldP spid="335" grpId="0" animBg="1"/>
      <p:bldP spid="335" grpId="1" animBg="1"/>
      <p:bldP spid="335" grpId="2" animBg="1"/>
      <p:bldP spid="233" grpId="0" animBg="1"/>
      <p:bldP spid="233" grpId="1" animBg="1"/>
      <p:bldP spid="233" grpId="2" animBg="1"/>
      <p:bldP spid="310" grpId="0" animBg="1"/>
      <p:bldP spid="213" grpId="0" animBg="1"/>
      <p:bldP spid="298" grpId="0" animBg="1"/>
      <p:bldP spid="230" grpId="0" animBg="1"/>
      <p:bldP spid="321" grpId="0" animBg="1"/>
      <p:bldP spid="321" grpId="1" animBg="1"/>
      <p:bldP spid="321" grpId="2" animBg="1"/>
      <p:bldP spid="293" grpId="0" animBg="1"/>
      <p:bldP spid="323" grpId="0" animBg="1"/>
      <p:bldP spid="323" grpId="1" animBg="1"/>
      <p:bldP spid="323" grpId="2" animBg="1"/>
      <p:bldP spid="208" grpId="2" animBg="1"/>
      <p:bldP spid="337" grpId="0" animBg="1"/>
      <p:bldP spid="337" grpId="1" animBg="1"/>
      <p:bldP spid="16" grpId="0" animBg="1"/>
      <p:bldP spid="215" grpId="0" animBg="1"/>
    </p:bldLst>
  </p:timing>
</p:sld>
</file>

<file path=ppt/theme/theme1.xml><?xml version="1.0" encoding="utf-8"?>
<a:theme xmlns:a="http://schemas.openxmlformats.org/drawingml/2006/main" name="Leere Präsentation.pot">
  <a:themeElements>
    <a:clrScheme name="Leere Prä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.po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solidFill>
          <a:schemeClr val="bg1"/>
        </a:solidFill>
      </a:spPr>
      <a:bodyPr wrap="none" rtlCol="0">
        <a:spAutoFit/>
      </a:bodyPr>
      <a:lstStyle>
        <a:defPPr>
          <a:defRPr sz="1800" dirty="0" smtClean="0">
            <a:latin typeface="+mj-lt"/>
          </a:defRPr>
        </a:defPPr>
      </a:lstStyle>
    </a:tx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209</Words>
  <Application>Microsoft Office PowerPoint</Application>
  <PresentationFormat>Bildschirmpräsentation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Cambria Math</vt:lpstr>
      <vt:lpstr>Colonna MT</vt:lpstr>
      <vt:lpstr>Times New Roman</vt:lpstr>
      <vt:lpstr>Leere Präsentation.pot</vt:lpstr>
      <vt:lpstr>Solare Trinkwassererwärmung</vt:lpstr>
    </vt:vector>
  </TitlesOfParts>
  <Company>fh-duesseldorf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mario adam</dc:creator>
  <cp:lastModifiedBy>Adam, Mario</cp:lastModifiedBy>
  <cp:revision>433</cp:revision>
  <cp:lastPrinted>2019-04-14T18:51:47Z</cp:lastPrinted>
  <dcterms:created xsi:type="dcterms:W3CDTF">1999-01-03T12:20:34Z</dcterms:created>
  <dcterms:modified xsi:type="dcterms:W3CDTF">2022-06-03T05:46:11Z</dcterms:modified>
</cp:coreProperties>
</file>